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90" r:id="rId4"/>
    <p:sldId id="285" r:id="rId5"/>
    <p:sldId id="306" r:id="rId6"/>
    <p:sldId id="270" r:id="rId7"/>
    <p:sldId id="260" r:id="rId8"/>
    <p:sldId id="272" r:id="rId9"/>
    <p:sldId id="279" r:id="rId10"/>
    <p:sldId id="323" r:id="rId11"/>
    <p:sldId id="269" r:id="rId12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目录封底" id="{F7EB8661-8DC2-4EED-A36F-91365E500B7E}">
          <p14:sldIdLst>
            <p14:sldId id="256"/>
            <p14:sldId id="258"/>
          </p14:sldIdLst>
        </p14:section>
        <p14:section name="图片类页面" id="{28DD7E20-BED7-4AF7-B511-515AEC27268E}">
          <p14:sldIdLst>
            <p14:sldId id="290"/>
            <p14:sldId id="285"/>
            <p14:sldId id="306"/>
            <p14:sldId id="270"/>
            <p14:sldId id="260"/>
            <p14:sldId id="272"/>
            <p14:sldId id="279"/>
            <p14:sldId id="323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66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379" y="62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0EB142D-9574-4384-A5E6-34C00A42B34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19665FE-503E-4460-BDD1-6DCF431D60E5}"/>
              </a:ext>
            </a:extLst>
          </p:cNvPr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BB4B086-4071-4C4C-9FF8-B987D7306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A60CE9-1EA3-4611-84E6-17C89EA43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549" y="3234727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4492432-9BB1-4669-BEEE-B68FB0384B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9659" y="1128211"/>
            <a:ext cx="3072682" cy="767856"/>
          </a:xfrm>
          <a:prstGeom prst="rect">
            <a:avLst/>
          </a:prstGeom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977E7C2-2B89-433F-A7EE-303D1B03D9D7}"/>
              </a:ext>
            </a:extLst>
          </p:cNvPr>
          <p:cNvCxnSpPr/>
          <p:nvPr userDrawn="1"/>
        </p:nvCxnSpPr>
        <p:spPr>
          <a:xfrm>
            <a:off x="5186680" y="3897585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CC9A4A0-69C9-4E77-A0BB-28CAB1458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0598" y="4207533"/>
            <a:ext cx="5150803" cy="472252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3" name="十字形 22">
            <a:extLst>
              <a:ext uri="{FF2B5EF4-FFF2-40B4-BE49-F238E27FC236}">
                <a16:creationId xmlns:a16="http://schemas.microsoft.com/office/drawing/2014/main" id="{0F1F8DAF-7488-47D8-BBF2-F04987CA33E4}"/>
              </a:ext>
            </a:extLst>
          </p:cNvPr>
          <p:cNvSpPr/>
          <p:nvPr userDrawn="1"/>
        </p:nvSpPr>
        <p:spPr>
          <a:xfrm rot="2700000">
            <a:off x="5951999" y="5523207"/>
            <a:ext cx="288000" cy="288000"/>
          </a:xfrm>
          <a:prstGeom prst="plus">
            <a:avLst>
              <a:gd name="adj" fmla="val 458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CDFF073-5D91-4F98-8F4C-D6BEB5D8F7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71639" y="5893688"/>
            <a:ext cx="4248721" cy="342012"/>
          </a:xfrm>
        </p:spPr>
        <p:txBody>
          <a:bodyPr wrap="square">
            <a:noAutofit/>
          </a:bodyPr>
          <a:lstStyle>
            <a:lvl1pPr marL="0" indent="0" algn="ctr">
              <a:buNone/>
              <a:defRPr lang="zh-CN" altLang="en-US" sz="16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/>
              <a:t>这里可以写你的学院或者专业名称</a:t>
            </a:r>
          </a:p>
        </p:txBody>
      </p:sp>
    </p:spTree>
    <p:extLst>
      <p:ext uri="{BB962C8B-B14F-4D97-AF65-F5344CB8AC3E}">
        <p14:creationId xmlns:p14="http://schemas.microsoft.com/office/powerpoint/2010/main" val="4069016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BF644C8-485C-464C-9055-7A7425A9AE93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2C93CA-1026-4279-9CA6-3343633DB369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C8C761-9FB6-44CB-A4F6-FA26FEFDF1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43333D-8292-4D26-B934-8C4462A814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62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A4991FC-73E2-4BF2-A28B-7D7A275207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444625"/>
            <a:ext cx="10871200" cy="3059113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5888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022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EF255A9C-133E-4C50-9FC6-625B392297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6140" y="1789140"/>
            <a:ext cx="3279720" cy="3279720"/>
          </a:xfrm>
          <a:custGeom>
            <a:avLst/>
            <a:gdLst>
              <a:gd name="connsiteX0" fmla="*/ 1849434 w 3698868"/>
              <a:gd name="connsiteY0" fmla="*/ 0 h 3698868"/>
              <a:gd name="connsiteX1" fmla="*/ 3698868 w 3698868"/>
              <a:gd name="connsiteY1" fmla="*/ 1849434 h 3698868"/>
              <a:gd name="connsiteX2" fmla="*/ 1849434 w 3698868"/>
              <a:gd name="connsiteY2" fmla="*/ 3698868 h 3698868"/>
              <a:gd name="connsiteX3" fmla="*/ 0 w 3698868"/>
              <a:gd name="connsiteY3" fmla="*/ 1849434 h 3698868"/>
              <a:gd name="connsiteX4" fmla="*/ 1849434 w 3698868"/>
              <a:gd name="connsiteY4" fmla="*/ 0 h 36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8868" h="3698868">
                <a:moveTo>
                  <a:pt x="1849434" y="0"/>
                </a:moveTo>
                <a:cubicBezTo>
                  <a:pt x="2870848" y="0"/>
                  <a:pt x="3698868" y="828020"/>
                  <a:pt x="3698868" y="1849434"/>
                </a:cubicBezTo>
                <a:cubicBezTo>
                  <a:pt x="3698868" y="2870848"/>
                  <a:pt x="2870848" y="3698868"/>
                  <a:pt x="1849434" y="3698868"/>
                </a:cubicBezTo>
                <a:cubicBezTo>
                  <a:pt x="828020" y="3698868"/>
                  <a:pt x="0" y="2870848"/>
                  <a:pt x="0" y="1849434"/>
                </a:cubicBezTo>
                <a:cubicBezTo>
                  <a:pt x="0" y="828020"/>
                  <a:pt x="828020" y="0"/>
                  <a:pt x="1849434" y="0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glow rad="254000">
              <a:schemeClr val="tx1">
                <a:lumMod val="95000"/>
                <a:lumOff val="5000"/>
                <a:alpha val="15000"/>
              </a:schemeClr>
            </a:glo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74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A4991FC-73E2-4BF2-A28B-7D7A275207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3100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id="{24003A37-675B-4FEC-8112-753FF16AD9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64854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图片占位符 3">
            <a:extLst>
              <a:ext uri="{FF2B5EF4-FFF2-40B4-BE49-F238E27FC236}">
                <a16:creationId xmlns:a16="http://schemas.microsoft.com/office/drawing/2014/main" id="{48F354C4-9F0E-4DFF-A66E-087418301C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6608" y="1729550"/>
            <a:ext cx="3262292" cy="169945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15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张图片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9" name="图片占位符 5">
            <a:extLst>
              <a:ext uri="{FF2B5EF4-FFF2-40B4-BE49-F238E27FC236}">
                <a16:creationId xmlns:a16="http://schemas.microsoft.com/office/drawing/2014/main" id="{0A954E3B-33D0-44B1-9DDD-ADB37DC9A54F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2950316" y="1733533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5C2011D7-5DAD-4F7F-AE97-88B1AF02C3C5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104910" y="1755639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</p:spPr>
        <p:txBody>
          <a:bodyPr/>
          <a:lstStyle/>
          <a:p>
            <a:endParaRPr lang="zh-CN" altLang="en-US" dirty="0"/>
          </a:p>
        </p:txBody>
      </p:sp>
      <p:sp>
        <p:nvSpPr>
          <p:cNvPr id="20" name="图片占位符 5">
            <a:extLst>
              <a:ext uri="{FF2B5EF4-FFF2-40B4-BE49-F238E27FC236}">
                <a16:creationId xmlns:a16="http://schemas.microsoft.com/office/drawing/2014/main" id="{A3A5E883-88C8-4752-A03D-6340D9D0CBBB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259504" y="1733532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图片占位符 5">
            <a:extLst>
              <a:ext uri="{FF2B5EF4-FFF2-40B4-BE49-F238E27FC236}">
                <a16:creationId xmlns:a16="http://schemas.microsoft.com/office/drawing/2014/main" id="{2E95BD9A-E246-40D1-9E0D-612E969586FA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66953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/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22" name="图片占位符 5">
            <a:extLst>
              <a:ext uri="{FF2B5EF4-FFF2-40B4-BE49-F238E27FC236}">
                <a16:creationId xmlns:a16="http://schemas.microsoft.com/office/drawing/2014/main" id="{BEBBAA86-0599-4A73-99CC-1E710BA97CE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941409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>
              <a:rot lat="0" lon="1200000" rev="0"/>
            </a:camera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5809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片占位符 5">
            <a:extLst>
              <a:ext uri="{FF2B5EF4-FFF2-40B4-BE49-F238E27FC236}">
                <a16:creationId xmlns:a16="http://schemas.microsoft.com/office/drawing/2014/main" id="{85A5A06A-E5B4-47C4-A65B-E416659003A5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499073" y="1825844"/>
            <a:ext cx="2751289" cy="3553289"/>
          </a:xfrm>
          <a:ln w="19050">
            <a:noFill/>
          </a:ln>
          <a:effectLst/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0A50C9A-40BD-43B3-AA6B-25B789C372AE}"/>
              </a:ext>
            </a:extLst>
          </p:cNvPr>
          <p:cNvSpPr/>
          <p:nvPr userDrawn="1"/>
        </p:nvSpPr>
        <p:spPr>
          <a:xfrm>
            <a:off x="1673503" y="5512260"/>
            <a:ext cx="2402429" cy="318692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  <a:alpha val="0"/>
                </a:schemeClr>
              </a:gs>
              <a:gs pos="0">
                <a:schemeClr val="tx1">
                  <a:lumMod val="95000"/>
                  <a:lumOff val="5000"/>
                  <a:alpha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021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-317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FB0873F-331B-4A62-A539-28BB838A68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964" y="4932365"/>
            <a:ext cx="4348599" cy="341632"/>
          </a:xfrm>
        </p:spPr>
        <p:txBody>
          <a:bodyPr wrap="square">
            <a:sp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“这里可以写一句话”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07CF5320-0426-447F-969B-92B73210EC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3765" y="2436142"/>
            <a:ext cx="1151586" cy="522087"/>
          </a:xfrm>
        </p:spPr>
        <p:txBody>
          <a:bodyPr lIns="0" rIns="0" bIns="0" anchor="b" anchorCtr="0">
            <a:noAutofit/>
          </a:bodyPr>
          <a:lstStyle>
            <a:lvl1pPr marL="0" indent="0" algn="ctr">
              <a:buNone/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3pPr>
            <a:lvl4pPr>
              <a:defRPr lang="zh-CN" altLang="en-US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4pPr>
            <a:lvl5pPr>
              <a:defRPr lang="zh-CN" altLang="en-US" sz="28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5pPr>
          </a:lstStyle>
          <a:p>
            <a:pPr lvl="0"/>
            <a:r>
              <a:rPr lang="zh-CN" altLang="en-US" dirty="0"/>
              <a:t>姓名</a:t>
            </a:r>
          </a:p>
        </p:txBody>
      </p:sp>
      <p:sp>
        <p:nvSpPr>
          <p:cNvPr id="31" name="文本占位符 26">
            <a:extLst>
              <a:ext uri="{FF2B5EF4-FFF2-40B4-BE49-F238E27FC236}">
                <a16:creationId xmlns:a16="http://schemas.microsoft.com/office/drawing/2014/main" id="{BD6B96F8-978A-4D00-BBC4-09102F627A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84414" y="2599498"/>
            <a:ext cx="1324446" cy="342008"/>
          </a:xfrm>
        </p:spPr>
        <p:txBody>
          <a:bodyPr lIns="0" rIns="0" bIns="0" anchor="b" anchorCtr="0">
            <a:normAutofit/>
          </a:bodyPr>
          <a:lstStyle>
            <a:lvl1pPr marL="0" indent="0" algn="ctr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2pPr>
            <a:lvl3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3pPr>
            <a:lvl4pPr>
              <a:defRPr lang="zh-CN" altLang="en-US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4pPr>
            <a:lvl5pPr>
              <a:defRPr lang="zh-CN" altLang="en-US" sz="18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职称</a:t>
            </a:r>
            <a:r>
              <a:rPr lang="en-US" altLang="zh-CN" dirty="0"/>
              <a:t>&amp;</a:t>
            </a:r>
            <a:r>
              <a:rPr lang="zh-CN" altLang="en-US" dirty="0"/>
              <a:t>职位</a:t>
            </a:r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4DB14F8F-DD93-4DC6-B435-5E4E79023D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2920" y="3225444"/>
            <a:ext cx="5660687" cy="1394934"/>
          </a:xfr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请输入你的内容 请输入你的内容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 </a:t>
            </a:r>
            <a:endParaRPr lang="en-US" altLang="zh-CN" dirty="0"/>
          </a:p>
          <a:p>
            <a:pPr lvl="0"/>
            <a:r>
              <a:rPr lang="zh-CN" altLang="en-US" dirty="0"/>
              <a:t>请输入你的内容 请输入你的内容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E87E27E-CFD9-422E-BB0F-274492EAA431}"/>
              </a:ext>
            </a:extLst>
          </p:cNvPr>
          <p:cNvGrpSpPr/>
          <p:nvPr userDrawn="1"/>
        </p:nvGrpSpPr>
        <p:grpSpPr>
          <a:xfrm>
            <a:off x="2708535" y="1822324"/>
            <a:ext cx="7728532" cy="3693073"/>
            <a:chOff x="2665485" y="1700404"/>
            <a:chExt cx="7728532" cy="369307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9E854E8-2AB5-48E5-954D-143685DD67C4}"/>
                </a:ext>
              </a:extLst>
            </p:cNvPr>
            <p:cNvSpPr/>
            <p:nvPr userDrawn="1"/>
          </p:nvSpPr>
          <p:spPr>
            <a:xfrm>
              <a:off x="2665485" y="1712747"/>
              <a:ext cx="7718645" cy="3680730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6EF7709-4F14-4AEA-AC3C-3B75D461C88B}"/>
                </a:ext>
              </a:extLst>
            </p:cNvPr>
            <p:cNvSpPr/>
            <p:nvPr userDrawn="1"/>
          </p:nvSpPr>
          <p:spPr>
            <a:xfrm rot="5400000" flipV="1">
              <a:off x="9518824" y="1700352"/>
              <a:ext cx="875141" cy="875245"/>
            </a:xfrm>
            <a:prstGeom prst="triangle">
              <a:avLst>
                <a:gd name="adj" fmla="val 0"/>
              </a:avLst>
            </a:prstGeom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301BB9F6-FBCB-4C38-B72E-22FD3A16C72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18563" y="2109256"/>
            <a:ext cx="2364579" cy="3115317"/>
          </a:xfr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19E17A5-51E7-435E-B570-A1492D3FB4DF}"/>
              </a:ext>
            </a:extLst>
          </p:cNvPr>
          <p:cNvCxnSpPr>
            <a:cxnSpLocks/>
          </p:cNvCxnSpPr>
          <p:nvPr userDrawn="1"/>
        </p:nvCxnSpPr>
        <p:spPr>
          <a:xfrm>
            <a:off x="6013765" y="3118681"/>
            <a:ext cx="24950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525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398111DA-1926-4FF8-A3B2-F9B59CEBC1E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18763" y="2034369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A8BC427A-7DBA-4310-B1A4-6F41A92699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4317" y="2009982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07C9B739-1C04-4ED7-A02A-171C6D5AA5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8761" y="2009983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489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45">
            <a:extLst>
              <a:ext uri="{FF2B5EF4-FFF2-40B4-BE49-F238E27FC236}">
                <a16:creationId xmlns:a16="http://schemas.microsoft.com/office/drawing/2014/main" id="{221EB8A2-4E91-4E4F-A387-46AB7ACD13EA}"/>
              </a:ext>
            </a:extLst>
          </p:cNvPr>
          <p:cNvSpPr>
            <a:spLocks/>
          </p:cNvSpPr>
          <p:nvPr/>
        </p:nvSpPr>
        <p:spPr bwMode="auto">
          <a:xfrm>
            <a:off x="2891583" y="5252070"/>
            <a:ext cx="3004934" cy="132606"/>
          </a:xfrm>
          <a:custGeom>
            <a:avLst/>
            <a:gdLst>
              <a:gd name="T0" fmla="*/ 0 w 885"/>
              <a:gd name="T1" fmla="*/ 16 h 39"/>
              <a:gd name="T2" fmla="*/ 78 w 885"/>
              <a:gd name="T3" fmla="*/ 39 h 39"/>
              <a:gd name="T4" fmla="*/ 885 w 885"/>
              <a:gd name="T5" fmla="*/ 39 h 39"/>
              <a:gd name="T6" fmla="*/ 885 w 885"/>
              <a:gd name="T7" fmla="*/ 0 h 39"/>
              <a:gd name="T8" fmla="*/ 0 w 885"/>
              <a:gd name="T9" fmla="*/ 0 h 39"/>
              <a:gd name="T10" fmla="*/ 0 w 885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39">
                <a:moveTo>
                  <a:pt x="0" y="16"/>
                </a:moveTo>
                <a:cubicBezTo>
                  <a:pt x="0" y="23"/>
                  <a:pt x="30" y="39"/>
                  <a:pt x="78" y="39"/>
                </a:cubicBezTo>
                <a:cubicBezTo>
                  <a:pt x="126" y="39"/>
                  <a:pt x="885" y="39"/>
                  <a:pt x="885" y="39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  <a:lnTo>
                  <a:pt x="0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5" name="Freeform 46">
            <a:extLst>
              <a:ext uri="{FF2B5EF4-FFF2-40B4-BE49-F238E27FC236}">
                <a16:creationId xmlns:a16="http://schemas.microsoft.com/office/drawing/2014/main" id="{1ACA4D26-9BB4-46B9-915C-702783F63E9D}"/>
              </a:ext>
            </a:extLst>
          </p:cNvPr>
          <p:cNvSpPr>
            <a:spLocks/>
          </p:cNvSpPr>
          <p:nvPr/>
        </p:nvSpPr>
        <p:spPr bwMode="auto">
          <a:xfrm>
            <a:off x="5852327" y="5252070"/>
            <a:ext cx="3004934" cy="132606"/>
          </a:xfrm>
          <a:custGeom>
            <a:avLst/>
            <a:gdLst>
              <a:gd name="T0" fmla="*/ 884 w 884"/>
              <a:gd name="T1" fmla="*/ 16 h 39"/>
              <a:gd name="T2" fmla="*/ 806 w 884"/>
              <a:gd name="T3" fmla="*/ 39 h 39"/>
              <a:gd name="T4" fmla="*/ 0 w 884"/>
              <a:gd name="T5" fmla="*/ 39 h 39"/>
              <a:gd name="T6" fmla="*/ 0 w 884"/>
              <a:gd name="T7" fmla="*/ 0 h 39"/>
              <a:gd name="T8" fmla="*/ 884 w 884"/>
              <a:gd name="T9" fmla="*/ 0 h 39"/>
              <a:gd name="T10" fmla="*/ 884 w 884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4" h="39">
                <a:moveTo>
                  <a:pt x="884" y="16"/>
                </a:moveTo>
                <a:cubicBezTo>
                  <a:pt x="884" y="23"/>
                  <a:pt x="854" y="39"/>
                  <a:pt x="806" y="39"/>
                </a:cubicBezTo>
                <a:cubicBezTo>
                  <a:pt x="758" y="39"/>
                  <a:pt x="0" y="39"/>
                  <a:pt x="0" y="39"/>
                </a:cubicBezTo>
                <a:cubicBezTo>
                  <a:pt x="0" y="0"/>
                  <a:pt x="0" y="0"/>
                  <a:pt x="0" y="0"/>
                </a:cubicBezTo>
                <a:cubicBezTo>
                  <a:pt x="884" y="0"/>
                  <a:pt x="884" y="0"/>
                  <a:pt x="884" y="0"/>
                </a:cubicBezTo>
                <a:lnTo>
                  <a:pt x="884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7" name="Freeform 47">
            <a:extLst>
              <a:ext uri="{FF2B5EF4-FFF2-40B4-BE49-F238E27FC236}">
                <a16:creationId xmlns:a16="http://schemas.microsoft.com/office/drawing/2014/main" id="{A4B8622A-3DE8-4531-B546-514E71E2DE78}"/>
              </a:ext>
            </a:extLst>
          </p:cNvPr>
          <p:cNvSpPr>
            <a:spLocks/>
          </p:cNvSpPr>
          <p:nvPr/>
        </p:nvSpPr>
        <p:spPr bwMode="auto">
          <a:xfrm>
            <a:off x="3479652" y="1950543"/>
            <a:ext cx="4833729" cy="3311728"/>
          </a:xfrm>
          <a:custGeom>
            <a:avLst/>
            <a:gdLst>
              <a:gd name="T0" fmla="*/ 1378 w 1423"/>
              <a:gd name="T1" fmla="*/ 0 h 974"/>
              <a:gd name="T2" fmla="*/ 45 w 1423"/>
              <a:gd name="T3" fmla="*/ 0 h 974"/>
              <a:gd name="T4" fmla="*/ 0 w 1423"/>
              <a:gd name="T5" fmla="*/ 45 h 974"/>
              <a:gd name="T6" fmla="*/ 0 w 1423"/>
              <a:gd name="T7" fmla="*/ 218 h 974"/>
              <a:gd name="T8" fmla="*/ 0 w 1423"/>
              <a:gd name="T9" fmla="*/ 929 h 974"/>
              <a:gd name="T10" fmla="*/ 45 w 1423"/>
              <a:gd name="T11" fmla="*/ 974 h 974"/>
              <a:gd name="T12" fmla="*/ 1378 w 1423"/>
              <a:gd name="T13" fmla="*/ 974 h 974"/>
              <a:gd name="T14" fmla="*/ 1423 w 1423"/>
              <a:gd name="T15" fmla="*/ 929 h 974"/>
              <a:gd name="T16" fmla="*/ 1423 w 1423"/>
              <a:gd name="T17" fmla="*/ 45 h 974"/>
              <a:gd name="T18" fmla="*/ 1378 w 1423"/>
              <a:gd name="T19" fmla="*/ 0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23" h="974">
                <a:moveTo>
                  <a:pt x="1378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929"/>
                  <a:pt x="0" y="929"/>
                  <a:pt x="0" y="929"/>
                </a:cubicBezTo>
                <a:cubicBezTo>
                  <a:pt x="0" y="954"/>
                  <a:pt x="20" y="974"/>
                  <a:pt x="45" y="974"/>
                </a:cubicBezTo>
                <a:cubicBezTo>
                  <a:pt x="1378" y="974"/>
                  <a:pt x="1378" y="974"/>
                  <a:pt x="1378" y="974"/>
                </a:cubicBezTo>
                <a:cubicBezTo>
                  <a:pt x="1403" y="974"/>
                  <a:pt x="1423" y="954"/>
                  <a:pt x="1423" y="929"/>
                </a:cubicBezTo>
                <a:cubicBezTo>
                  <a:pt x="1423" y="45"/>
                  <a:pt x="1423" y="45"/>
                  <a:pt x="1423" y="45"/>
                </a:cubicBezTo>
                <a:cubicBezTo>
                  <a:pt x="1423" y="20"/>
                  <a:pt x="1403" y="0"/>
                  <a:pt x="1378" y="0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8" name="Freeform 48">
            <a:extLst>
              <a:ext uri="{FF2B5EF4-FFF2-40B4-BE49-F238E27FC236}">
                <a16:creationId xmlns:a16="http://schemas.microsoft.com/office/drawing/2014/main" id="{93D0A57E-1120-46BB-ABE4-724F388C7662}"/>
              </a:ext>
            </a:extLst>
          </p:cNvPr>
          <p:cNvSpPr>
            <a:spLocks/>
          </p:cNvSpPr>
          <p:nvPr/>
        </p:nvSpPr>
        <p:spPr bwMode="auto">
          <a:xfrm>
            <a:off x="3496649" y="1967543"/>
            <a:ext cx="4803138" cy="3277727"/>
          </a:xfrm>
          <a:custGeom>
            <a:avLst/>
            <a:gdLst>
              <a:gd name="T0" fmla="*/ 40 w 1414"/>
              <a:gd name="T1" fmla="*/ 964 h 964"/>
              <a:gd name="T2" fmla="*/ 0 w 1414"/>
              <a:gd name="T3" fmla="*/ 924 h 964"/>
              <a:gd name="T4" fmla="*/ 0 w 1414"/>
              <a:gd name="T5" fmla="*/ 40 h 964"/>
              <a:gd name="T6" fmla="*/ 40 w 1414"/>
              <a:gd name="T7" fmla="*/ 0 h 964"/>
              <a:gd name="T8" fmla="*/ 1373 w 1414"/>
              <a:gd name="T9" fmla="*/ 0 h 964"/>
              <a:gd name="T10" fmla="*/ 1414 w 1414"/>
              <a:gd name="T11" fmla="*/ 40 h 964"/>
              <a:gd name="T12" fmla="*/ 1414 w 1414"/>
              <a:gd name="T13" fmla="*/ 924 h 964"/>
              <a:gd name="T14" fmla="*/ 1373 w 1414"/>
              <a:gd name="T15" fmla="*/ 964 h 964"/>
              <a:gd name="T16" fmla="*/ 40 w 1414"/>
              <a:gd name="T17" fmla="*/ 96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964">
                <a:moveTo>
                  <a:pt x="40" y="964"/>
                </a:moveTo>
                <a:cubicBezTo>
                  <a:pt x="18" y="964"/>
                  <a:pt x="0" y="946"/>
                  <a:pt x="0" y="92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396" y="0"/>
                  <a:pt x="1414" y="18"/>
                  <a:pt x="1414" y="40"/>
                </a:cubicBezTo>
                <a:cubicBezTo>
                  <a:pt x="1414" y="924"/>
                  <a:pt x="1414" y="924"/>
                  <a:pt x="1414" y="924"/>
                </a:cubicBezTo>
                <a:cubicBezTo>
                  <a:pt x="1414" y="946"/>
                  <a:pt x="1396" y="964"/>
                  <a:pt x="1373" y="964"/>
                </a:cubicBezTo>
                <a:lnTo>
                  <a:pt x="40" y="964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9" name="Rectangle 50">
            <a:extLst>
              <a:ext uri="{FF2B5EF4-FFF2-40B4-BE49-F238E27FC236}">
                <a16:creationId xmlns:a16="http://schemas.microsoft.com/office/drawing/2014/main" id="{2D04603D-E9F6-4705-8F37-93266BAC2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1583" y="5197667"/>
            <a:ext cx="5965680" cy="108804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61B863E5-CC91-49CB-BB6B-E263486E65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56414" y="2174950"/>
            <a:ext cx="4483608" cy="283231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51">
            <a:extLst>
              <a:ext uri="{FF2B5EF4-FFF2-40B4-BE49-F238E27FC236}">
                <a16:creationId xmlns:a16="http://schemas.microsoft.com/office/drawing/2014/main" id="{54A6738D-D833-42A9-A2F9-DCEE5CD00470}"/>
              </a:ext>
            </a:extLst>
          </p:cNvPr>
          <p:cNvSpPr>
            <a:spLocks/>
          </p:cNvSpPr>
          <p:nvPr/>
        </p:nvSpPr>
        <p:spPr bwMode="auto">
          <a:xfrm>
            <a:off x="5444416" y="5197667"/>
            <a:ext cx="856610" cy="61202"/>
          </a:xfrm>
          <a:custGeom>
            <a:avLst/>
            <a:gdLst>
              <a:gd name="T0" fmla="*/ 0 w 252"/>
              <a:gd name="T1" fmla="*/ 0 h 18"/>
              <a:gd name="T2" fmla="*/ 22 w 252"/>
              <a:gd name="T3" fmla="*/ 18 h 18"/>
              <a:gd name="T4" fmla="*/ 230 w 252"/>
              <a:gd name="T5" fmla="*/ 18 h 18"/>
              <a:gd name="T6" fmla="*/ 252 w 252"/>
              <a:gd name="T7" fmla="*/ 0 h 18"/>
              <a:gd name="T8" fmla="*/ 0 w 252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18">
                <a:moveTo>
                  <a:pt x="0" y="0"/>
                </a:moveTo>
                <a:cubicBezTo>
                  <a:pt x="2" y="10"/>
                  <a:pt x="11" y="18"/>
                  <a:pt x="22" y="18"/>
                </a:cubicBezTo>
                <a:cubicBezTo>
                  <a:pt x="230" y="18"/>
                  <a:pt x="230" y="18"/>
                  <a:pt x="230" y="18"/>
                </a:cubicBezTo>
                <a:cubicBezTo>
                  <a:pt x="241" y="18"/>
                  <a:pt x="250" y="10"/>
                  <a:pt x="25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3B4B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2" name="Oval 54">
            <a:extLst>
              <a:ext uri="{FF2B5EF4-FFF2-40B4-BE49-F238E27FC236}">
                <a16:creationId xmlns:a16="http://schemas.microsoft.com/office/drawing/2014/main" id="{A52C5F2B-3C52-4FB4-AB57-0D540D333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9324" y="2055946"/>
            <a:ext cx="50989" cy="51003"/>
          </a:xfrm>
          <a:prstGeom prst="ellipse">
            <a:avLst/>
          </a:prstGeom>
          <a:solidFill>
            <a:srgbClr val="2C2C2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3" name="Oval 55">
            <a:extLst>
              <a:ext uri="{FF2B5EF4-FFF2-40B4-BE49-F238E27FC236}">
                <a16:creationId xmlns:a16="http://schemas.microsoft.com/office/drawing/2014/main" id="{D795516F-1E01-4018-9B71-B5741DC2E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9324" y="2052547"/>
            <a:ext cx="50989" cy="47602"/>
          </a:xfrm>
          <a:prstGeom prst="ellipse">
            <a:avLst/>
          </a:prstGeom>
          <a:solidFill>
            <a:srgbClr val="0A0A0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id="{28CADEAE-2D10-4A72-AAA3-F94B33359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520" y="2059347"/>
            <a:ext cx="30595" cy="34001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5" name="Oval 57">
            <a:extLst>
              <a:ext uri="{FF2B5EF4-FFF2-40B4-BE49-F238E27FC236}">
                <a16:creationId xmlns:a16="http://schemas.microsoft.com/office/drawing/2014/main" id="{343F6F32-0741-42E6-9CA7-B6C889400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6318" y="2069547"/>
            <a:ext cx="16998" cy="17002"/>
          </a:xfrm>
          <a:prstGeom prst="ellipse">
            <a:avLst/>
          </a:prstGeom>
          <a:solidFill>
            <a:srgbClr val="2C99B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6" name="Freeform 58">
            <a:extLst>
              <a:ext uri="{FF2B5EF4-FFF2-40B4-BE49-F238E27FC236}">
                <a16:creationId xmlns:a16="http://schemas.microsoft.com/office/drawing/2014/main" id="{8BFE0A9B-A41F-4A60-85B6-DE6990F0154D}"/>
              </a:ext>
            </a:extLst>
          </p:cNvPr>
          <p:cNvSpPr>
            <a:spLocks/>
          </p:cNvSpPr>
          <p:nvPr/>
        </p:nvSpPr>
        <p:spPr bwMode="auto">
          <a:xfrm>
            <a:off x="5893117" y="2072948"/>
            <a:ext cx="3400" cy="6801"/>
          </a:xfrm>
          <a:custGeom>
            <a:avLst/>
            <a:gdLst>
              <a:gd name="T0" fmla="*/ 1 w 1"/>
              <a:gd name="T1" fmla="*/ 1 h 2"/>
              <a:gd name="T2" fmla="*/ 1 w 1"/>
              <a:gd name="T3" fmla="*/ 2 h 2"/>
              <a:gd name="T4" fmla="*/ 0 w 1"/>
              <a:gd name="T5" fmla="*/ 1 h 2"/>
              <a:gd name="T6" fmla="*/ 1 w 1"/>
              <a:gd name="T7" fmla="*/ 0 h 2"/>
              <a:gd name="T8" fmla="*/ 1 w 1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1"/>
                </a:moveTo>
                <a:lnTo>
                  <a:pt x="1" y="2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0" name="Oval 61">
            <a:extLst>
              <a:ext uri="{FF2B5EF4-FFF2-40B4-BE49-F238E27FC236}">
                <a16:creationId xmlns:a16="http://schemas.microsoft.com/office/drawing/2014/main" id="{6F4C7AF5-5D45-4698-A829-8D21B8449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476" y="3186115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1" name="Oval 62">
            <a:extLst>
              <a:ext uri="{FF2B5EF4-FFF2-40B4-BE49-F238E27FC236}">
                <a16:creationId xmlns:a16="http://schemas.microsoft.com/office/drawing/2014/main" id="{31D76F62-4CA1-4689-B82B-D37D4F358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8168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2" name="Oval 63">
            <a:extLst>
              <a:ext uri="{FF2B5EF4-FFF2-40B4-BE49-F238E27FC236}">
                <a16:creationId xmlns:a16="http://schemas.microsoft.com/office/drawing/2014/main" id="{4425A9F4-E7C9-43D7-ACB5-A34091E65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1476" y="3183100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3" name="Oval 64">
            <a:extLst>
              <a:ext uri="{FF2B5EF4-FFF2-40B4-BE49-F238E27FC236}">
                <a16:creationId xmlns:a16="http://schemas.microsoft.com/office/drawing/2014/main" id="{10E40350-C9B7-4E62-900A-9D9416EAD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5154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4" name="Oval 65">
            <a:extLst>
              <a:ext uri="{FF2B5EF4-FFF2-40B4-BE49-F238E27FC236}">
                <a16:creationId xmlns:a16="http://schemas.microsoft.com/office/drawing/2014/main" id="{9E2E22DC-4F3A-4790-A30F-046FBF96B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5" name="Oval 66">
            <a:extLst>
              <a:ext uri="{FF2B5EF4-FFF2-40B4-BE49-F238E27FC236}">
                <a16:creationId xmlns:a16="http://schemas.microsoft.com/office/drawing/2014/main" id="{057FA838-5568-42E9-8B65-A812AE22A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6" name="Oval 67">
            <a:extLst>
              <a:ext uri="{FF2B5EF4-FFF2-40B4-BE49-F238E27FC236}">
                <a16:creationId xmlns:a16="http://schemas.microsoft.com/office/drawing/2014/main" id="{51624F16-2207-4181-8EC3-0A03CB5B4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7" name="Oval 68">
            <a:extLst>
              <a:ext uri="{FF2B5EF4-FFF2-40B4-BE49-F238E27FC236}">
                <a16:creationId xmlns:a16="http://schemas.microsoft.com/office/drawing/2014/main" id="{8AD5CD56-41B4-4B06-BC24-90E697781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8" name="Freeform 69">
            <a:extLst>
              <a:ext uri="{FF2B5EF4-FFF2-40B4-BE49-F238E27FC236}">
                <a16:creationId xmlns:a16="http://schemas.microsoft.com/office/drawing/2014/main" id="{C1E2B9AE-A46B-44BC-8D69-174286DE3389}"/>
              </a:ext>
            </a:extLst>
          </p:cNvPr>
          <p:cNvSpPr>
            <a:spLocks/>
          </p:cNvSpPr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9" name="Freeform 70">
            <a:extLst>
              <a:ext uri="{FF2B5EF4-FFF2-40B4-BE49-F238E27FC236}">
                <a16:creationId xmlns:a16="http://schemas.microsoft.com/office/drawing/2014/main" id="{F3523725-B51B-46CC-AD09-D73B14308E79}"/>
              </a:ext>
            </a:extLst>
          </p:cNvPr>
          <p:cNvSpPr>
            <a:spLocks/>
          </p:cNvSpPr>
          <p:nvPr/>
        </p:nvSpPr>
        <p:spPr bwMode="auto"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0" name="Oval 71">
            <a:extLst>
              <a:ext uri="{FF2B5EF4-FFF2-40B4-BE49-F238E27FC236}">
                <a16:creationId xmlns:a16="http://schemas.microsoft.com/office/drawing/2014/main" id="{DE7F9372-38EA-41BC-834A-69FE1B7FF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0136" y="5361792"/>
            <a:ext cx="195821" cy="195872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1" name="Freeform 72">
            <a:extLst>
              <a:ext uri="{FF2B5EF4-FFF2-40B4-BE49-F238E27FC236}">
                <a16:creationId xmlns:a16="http://schemas.microsoft.com/office/drawing/2014/main" id="{43709C02-BBB4-4F21-A5CF-D707FE4A9133}"/>
              </a:ext>
            </a:extLst>
          </p:cNvPr>
          <p:cNvSpPr>
            <a:spLocks/>
          </p:cNvSpPr>
          <p:nvPr/>
        </p:nvSpPr>
        <p:spPr bwMode="auto">
          <a:xfrm>
            <a:off x="8758338" y="5410006"/>
            <a:ext cx="99417" cy="99443"/>
          </a:xfrm>
          <a:custGeom>
            <a:avLst/>
            <a:gdLst>
              <a:gd name="T0" fmla="*/ 31 w 33"/>
              <a:gd name="T1" fmla="*/ 22 h 33"/>
              <a:gd name="T2" fmla="*/ 29 w 33"/>
              <a:gd name="T3" fmla="*/ 22 h 33"/>
              <a:gd name="T4" fmla="*/ 22 w 33"/>
              <a:gd name="T5" fmla="*/ 29 h 33"/>
              <a:gd name="T6" fmla="*/ 11 w 33"/>
              <a:gd name="T7" fmla="*/ 29 h 33"/>
              <a:gd name="T8" fmla="*/ 4 w 33"/>
              <a:gd name="T9" fmla="*/ 22 h 33"/>
              <a:gd name="T10" fmla="*/ 4 w 33"/>
              <a:gd name="T11" fmla="*/ 11 h 33"/>
              <a:gd name="T12" fmla="*/ 11 w 33"/>
              <a:gd name="T13" fmla="*/ 4 h 33"/>
              <a:gd name="T14" fmla="*/ 22 w 33"/>
              <a:gd name="T15" fmla="*/ 4 h 33"/>
              <a:gd name="T16" fmla="*/ 29 w 33"/>
              <a:gd name="T17" fmla="*/ 11 h 33"/>
              <a:gd name="T18" fmla="*/ 29 w 33"/>
              <a:gd name="T19" fmla="*/ 22 h 33"/>
              <a:gd name="T20" fmla="*/ 31 w 33"/>
              <a:gd name="T21" fmla="*/ 22 h 33"/>
              <a:gd name="T22" fmla="*/ 33 w 33"/>
              <a:gd name="T23" fmla="*/ 22 h 33"/>
              <a:gd name="T24" fmla="*/ 33 w 33"/>
              <a:gd name="T25" fmla="*/ 11 h 33"/>
              <a:gd name="T26" fmla="*/ 22 w 33"/>
              <a:gd name="T27" fmla="*/ 0 h 33"/>
              <a:gd name="T28" fmla="*/ 11 w 33"/>
              <a:gd name="T29" fmla="*/ 0 h 33"/>
              <a:gd name="T30" fmla="*/ 0 w 33"/>
              <a:gd name="T31" fmla="*/ 11 h 33"/>
              <a:gd name="T32" fmla="*/ 0 w 33"/>
              <a:gd name="T33" fmla="*/ 22 h 33"/>
              <a:gd name="T34" fmla="*/ 11 w 33"/>
              <a:gd name="T35" fmla="*/ 33 h 33"/>
              <a:gd name="T36" fmla="*/ 22 w 33"/>
              <a:gd name="T37" fmla="*/ 33 h 33"/>
              <a:gd name="T38" fmla="*/ 33 w 33"/>
              <a:gd name="T39" fmla="*/ 22 h 33"/>
              <a:gd name="T40" fmla="*/ 31 w 33"/>
              <a:gd name="T41" fmla="*/ 2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" h="33">
                <a:moveTo>
                  <a:pt x="31" y="22"/>
                </a:moveTo>
                <a:cubicBezTo>
                  <a:pt x="29" y="22"/>
                  <a:pt x="29" y="22"/>
                  <a:pt x="29" y="22"/>
                </a:cubicBezTo>
                <a:cubicBezTo>
                  <a:pt x="29" y="26"/>
                  <a:pt x="26" y="29"/>
                  <a:pt x="22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29"/>
                  <a:pt x="4" y="26"/>
                  <a:pt x="4" y="2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7"/>
                  <a:pt x="7" y="4"/>
                  <a:pt x="11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6" y="4"/>
                  <a:pt x="29" y="7"/>
                  <a:pt x="29" y="11"/>
                </a:cubicBezTo>
                <a:cubicBezTo>
                  <a:pt x="29" y="22"/>
                  <a:pt x="29" y="22"/>
                  <a:pt x="29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3" y="22"/>
                  <a:pt x="33" y="22"/>
                  <a:pt x="33" y="2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8"/>
                  <a:pt x="5" y="33"/>
                  <a:pt x="11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8" y="33"/>
                  <a:pt x="33" y="28"/>
                  <a:pt x="33" y="22"/>
                </a:cubicBezTo>
                <a:lnTo>
                  <a:pt x="31" y="22"/>
                </a:lnTo>
                <a:close/>
              </a:path>
            </a:pathLst>
          </a:custGeom>
          <a:solidFill>
            <a:srgbClr val="FFFFFF">
              <a:lumMod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3" name="Freeform 75">
            <a:extLst>
              <a:ext uri="{FF2B5EF4-FFF2-40B4-BE49-F238E27FC236}">
                <a16:creationId xmlns:a16="http://schemas.microsoft.com/office/drawing/2014/main" id="{53A1ED6B-E44B-48D4-BD29-6FE94F70D839}"/>
              </a:ext>
            </a:extLst>
          </p:cNvPr>
          <p:cNvSpPr>
            <a:spLocks/>
          </p:cNvSpPr>
          <p:nvPr/>
        </p:nvSpPr>
        <p:spPr bwMode="auto">
          <a:xfrm>
            <a:off x="8716162" y="3273502"/>
            <a:ext cx="219923" cy="51229"/>
          </a:xfrm>
          <a:custGeom>
            <a:avLst/>
            <a:gdLst>
              <a:gd name="T0" fmla="*/ 8 w 73"/>
              <a:gd name="T1" fmla="*/ 17 h 17"/>
              <a:gd name="T2" fmla="*/ 0 w 73"/>
              <a:gd name="T3" fmla="*/ 9 h 17"/>
              <a:gd name="T4" fmla="*/ 8 w 73"/>
              <a:gd name="T5" fmla="*/ 0 h 17"/>
              <a:gd name="T6" fmla="*/ 65 w 73"/>
              <a:gd name="T7" fmla="*/ 0 h 17"/>
              <a:gd name="T8" fmla="*/ 73 w 73"/>
              <a:gd name="T9" fmla="*/ 9 h 17"/>
              <a:gd name="T10" fmla="*/ 65 w 73"/>
              <a:gd name="T11" fmla="*/ 17 h 17"/>
              <a:gd name="T12" fmla="*/ 8 w 73"/>
              <a:gd name="T13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17">
                <a:moveTo>
                  <a:pt x="8" y="17"/>
                </a:moveTo>
                <a:cubicBezTo>
                  <a:pt x="3" y="17"/>
                  <a:pt x="0" y="13"/>
                  <a:pt x="0" y="9"/>
                </a:cubicBezTo>
                <a:cubicBezTo>
                  <a:pt x="0" y="4"/>
                  <a:pt x="3" y="0"/>
                  <a:pt x="8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70" y="0"/>
                  <a:pt x="73" y="4"/>
                  <a:pt x="73" y="9"/>
                </a:cubicBezTo>
                <a:cubicBezTo>
                  <a:pt x="73" y="13"/>
                  <a:pt x="70" y="17"/>
                  <a:pt x="65" y="17"/>
                </a:cubicBezTo>
                <a:lnTo>
                  <a:pt x="8" y="17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4" name="Freeform 76">
            <a:extLst>
              <a:ext uri="{FF2B5EF4-FFF2-40B4-BE49-F238E27FC236}">
                <a16:creationId xmlns:a16="http://schemas.microsoft.com/office/drawing/2014/main" id="{3A966E8F-6CB7-459B-917B-6A4AE1734DE9}"/>
              </a:ext>
            </a:extLst>
          </p:cNvPr>
          <p:cNvSpPr>
            <a:spLocks/>
          </p:cNvSpPr>
          <p:nvPr/>
        </p:nvSpPr>
        <p:spPr bwMode="auto">
          <a:xfrm>
            <a:off x="8728212" y="3288570"/>
            <a:ext cx="195821" cy="21095"/>
          </a:xfrm>
          <a:custGeom>
            <a:avLst/>
            <a:gdLst>
              <a:gd name="T0" fmla="*/ 65 w 65"/>
              <a:gd name="T1" fmla="*/ 4 h 7"/>
              <a:gd name="T2" fmla="*/ 61 w 65"/>
              <a:gd name="T3" fmla="*/ 7 h 7"/>
              <a:gd name="T4" fmla="*/ 4 w 65"/>
              <a:gd name="T5" fmla="*/ 7 h 7"/>
              <a:gd name="T6" fmla="*/ 0 w 65"/>
              <a:gd name="T7" fmla="*/ 4 h 7"/>
              <a:gd name="T8" fmla="*/ 4 w 65"/>
              <a:gd name="T9" fmla="*/ 0 h 7"/>
              <a:gd name="T10" fmla="*/ 61 w 65"/>
              <a:gd name="T11" fmla="*/ 0 h 7"/>
              <a:gd name="T12" fmla="*/ 65 w 65"/>
              <a:gd name="T13" fmla="*/ 4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">
                <a:moveTo>
                  <a:pt x="65" y="4"/>
                </a:moveTo>
                <a:cubicBezTo>
                  <a:pt x="65" y="6"/>
                  <a:pt x="63" y="7"/>
                  <a:pt x="61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3" y="0"/>
                  <a:pt x="65" y="2"/>
                  <a:pt x="65" y="4"/>
                </a:cubicBez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5" name="Oval 77">
            <a:extLst>
              <a:ext uri="{FF2B5EF4-FFF2-40B4-BE49-F238E27FC236}">
                <a16:creationId xmlns:a16="http://schemas.microsoft.com/office/drawing/2014/main" id="{BE19A5BC-A0AD-4202-B9E7-5B9D6592B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3859" y="3282543"/>
            <a:ext cx="33140" cy="33148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338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7C4DB3B-6C84-4775-B214-EEA8CBAA6620}"/>
              </a:ext>
            </a:extLst>
          </p:cNvPr>
          <p:cNvSpPr/>
          <p:nvPr userDrawn="1"/>
        </p:nvSpPr>
        <p:spPr>
          <a:xfrm>
            <a:off x="0" y="1130300"/>
            <a:ext cx="12192000" cy="5365107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B1EFD8-4239-4934-A32E-58F21ABC0A87}"/>
              </a:ext>
            </a:extLst>
          </p:cNvPr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745006-E3F6-4664-8C8B-93DE4309AFA6}"/>
              </a:ext>
            </a:extLst>
          </p:cNvPr>
          <p:cNvSpPr txBox="1"/>
          <p:nvPr userDrawn="1"/>
        </p:nvSpPr>
        <p:spPr>
          <a:xfrm>
            <a:off x="539511" y="307331"/>
            <a:ext cx="32501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>
                    <a:alpha val="31000"/>
                  </a:schemeClr>
                </a:solidFill>
                <a:latin typeface="+mj-lt"/>
              </a:rPr>
              <a:t>Contents</a:t>
            </a:r>
            <a:endParaRPr lang="zh-CN" altLang="en-US" sz="5400" b="1" dirty="0">
              <a:solidFill>
                <a:schemeClr val="bg1">
                  <a:alpha val="31000"/>
                </a:schemeClr>
              </a:solidFill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E114F3-4350-4C4C-B15F-458EE1DB0EC0}"/>
              </a:ext>
            </a:extLst>
          </p:cNvPr>
          <p:cNvSpPr txBox="1"/>
          <p:nvPr userDrawn="1"/>
        </p:nvSpPr>
        <p:spPr>
          <a:xfrm>
            <a:off x="501023" y="171621"/>
            <a:ext cx="1503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EA85BF-DD8A-4E6A-9E5B-D9E11C8715BF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7E6410-D38F-4219-B483-6A69663EC7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BF1AC4E-4A54-4824-AA49-FCDA3F0E72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C73C918A-C35C-4DBD-9097-07144D33C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69759" y="2028114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A55D9FF0-FD22-4D69-ABD4-5574F6DDD2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69759" y="2519790"/>
            <a:ext cx="3250169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0" name="文本占位符 17">
            <a:extLst>
              <a:ext uri="{FF2B5EF4-FFF2-40B4-BE49-F238E27FC236}">
                <a16:creationId xmlns:a16="http://schemas.microsoft.com/office/drawing/2014/main" id="{E3E7A2D5-E546-42EF-8B24-28D9B51F3D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2979" y="2028114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文本占位符 21">
            <a:extLst>
              <a:ext uri="{FF2B5EF4-FFF2-40B4-BE49-F238E27FC236}">
                <a16:creationId xmlns:a16="http://schemas.microsoft.com/office/drawing/2014/main" id="{C820380A-48E4-4515-8865-B73589094A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2979" y="2519790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39" name="文本占位符 17">
            <a:extLst>
              <a:ext uri="{FF2B5EF4-FFF2-40B4-BE49-F238E27FC236}">
                <a16:creationId xmlns:a16="http://schemas.microsoft.com/office/drawing/2014/main" id="{92C8D714-DA0A-42AF-9AEB-408B59B317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69759" y="3329661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0" name="文本占位符 21">
            <a:extLst>
              <a:ext uri="{FF2B5EF4-FFF2-40B4-BE49-F238E27FC236}">
                <a16:creationId xmlns:a16="http://schemas.microsoft.com/office/drawing/2014/main" id="{9F1CD8A8-68D8-46EF-BE97-6AB7216C27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69759" y="3821337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2" name="文本占位符 17">
            <a:extLst>
              <a:ext uri="{FF2B5EF4-FFF2-40B4-BE49-F238E27FC236}">
                <a16:creationId xmlns:a16="http://schemas.microsoft.com/office/drawing/2014/main" id="{094A045B-464D-4DF7-B9BF-2F74E634F7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52979" y="3329661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3" name="文本占位符 21">
            <a:extLst>
              <a:ext uri="{FF2B5EF4-FFF2-40B4-BE49-F238E27FC236}">
                <a16:creationId xmlns:a16="http://schemas.microsoft.com/office/drawing/2014/main" id="{24FC5B44-4BCE-461C-A227-4DDA77413B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52979" y="3821337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5" name="文本占位符 17">
            <a:extLst>
              <a:ext uri="{FF2B5EF4-FFF2-40B4-BE49-F238E27FC236}">
                <a16:creationId xmlns:a16="http://schemas.microsoft.com/office/drawing/2014/main" id="{939450F7-90D7-4D39-9C67-81EF29B78A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69759" y="4712488"/>
            <a:ext cx="3250169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6" name="文本占位符 21">
            <a:extLst>
              <a:ext uri="{FF2B5EF4-FFF2-40B4-BE49-F238E27FC236}">
                <a16:creationId xmlns:a16="http://schemas.microsoft.com/office/drawing/2014/main" id="{489A4F79-960D-4E0E-92F5-44ADC3E7D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569759" y="5204164"/>
            <a:ext cx="3250169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48" name="文本占位符 17">
            <a:extLst>
              <a:ext uri="{FF2B5EF4-FFF2-40B4-BE49-F238E27FC236}">
                <a16:creationId xmlns:a16="http://schemas.microsoft.com/office/drawing/2014/main" id="{BD1F4161-C7D8-4991-B3D1-821D38970E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52979" y="4712488"/>
            <a:ext cx="3250800" cy="361081"/>
          </a:xfrm>
        </p:spPr>
        <p:txBody>
          <a:bodyPr lIns="0" tIns="0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49" name="文本占位符 21">
            <a:extLst>
              <a:ext uri="{FF2B5EF4-FFF2-40B4-BE49-F238E27FC236}">
                <a16:creationId xmlns:a16="http://schemas.microsoft.com/office/drawing/2014/main" id="{9ACD3E2E-AFA4-4EA4-868F-8F17634D7D7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2979" y="5204164"/>
            <a:ext cx="3250800" cy="269018"/>
          </a:xfrm>
        </p:spPr>
        <p:txBody>
          <a:bodyPr vert="horz" lIns="0" tIns="45720" rIns="91440" bIns="0" rtlCol="0" anchor="b" anchorCtr="0">
            <a:noAutofit/>
          </a:bodyPr>
          <a:lstStyle>
            <a:lvl1pPr marL="0" indent="0">
              <a:buNone/>
              <a:defRPr lang="zh-CN" altLang="en-US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altLang="en-US" dirty="0"/>
              <a:t>编辑母版文本样式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id="{AB68936D-40B7-448F-A5B0-1FFCC95446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08078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2" name="文本占位符 51">
            <a:extLst>
              <a:ext uri="{FF2B5EF4-FFF2-40B4-BE49-F238E27FC236}">
                <a16:creationId xmlns:a16="http://schemas.microsoft.com/office/drawing/2014/main" id="{6DA3D8CD-850A-4608-845A-4D41E939B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3367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3" name="文本占位符 51">
            <a:extLst>
              <a:ext uri="{FF2B5EF4-FFF2-40B4-BE49-F238E27FC236}">
                <a16:creationId xmlns:a16="http://schemas.microsoft.com/office/drawing/2014/main" id="{3DB4F64D-2F10-480C-B470-4C070035DF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08078" y="333218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4" name="文本占位符 51">
            <a:extLst>
              <a:ext uri="{FF2B5EF4-FFF2-40B4-BE49-F238E27FC236}">
                <a16:creationId xmlns:a16="http://schemas.microsoft.com/office/drawing/2014/main" id="{60AB3A18-7A2F-4FD4-ABB3-1CDE67DF88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367" y="332842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5" name="文本占位符 51">
            <a:extLst>
              <a:ext uri="{FF2B5EF4-FFF2-40B4-BE49-F238E27FC236}">
                <a16:creationId xmlns:a16="http://schemas.microsoft.com/office/drawing/2014/main" id="{4668EF71-B816-4732-A6FB-9AAEFAF3E5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8078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36" name="文本占位符 51">
            <a:extLst>
              <a:ext uri="{FF2B5EF4-FFF2-40B4-BE49-F238E27FC236}">
                <a16:creationId xmlns:a16="http://schemas.microsoft.com/office/drawing/2014/main" id="{20285630-4C32-48BA-BF4B-B2730023A0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83367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altLang="en-US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DC204C41-1572-4884-9F8F-D226B94500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51847" y="550504"/>
            <a:ext cx="1967053" cy="4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62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56F145ED-F2E4-4AA7-A4D3-D53C16269E0A}"/>
              </a:ext>
            </a:extLst>
          </p:cNvPr>
          <p:cNvGrpSpPr/>
          <p:nvPr userDrawn="1"/>
        </p:nvGrpSpPr>
        <p:grpSpPr>
          <a:xfrm>
            <a:off x="670560" y="1959198"/>
            <a:ext cx="6136670" cy="3434133"/>
            <a:chOff x="2891583" y="1950543"/>
            <a:chExt cx="5965680" cy="3434133"/>
          </a:xfrm>
        </p:grpSpPr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221EB8A2-4E91-4E4F-A387-46AB7ACD1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583" y="5252070"/>
              <a:ext cx="3004934" cy="132606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1ACA4D26-9BB4-46B9-915C-702783F63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327" y="5252070"/>
              <a:ext cx="3004934" cy="132606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id="{A4B8622A-3DE8-4531-B546-514E71E2D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9652" y="1950543"/>
              <a:ext cx="4833729" cy="3311728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id="{93D0A57E-1120-46BB-ABE4-724F388C7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6649" y="1967543"/>
              <a:ext cx="4803138" cy="3277727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9" name="Rectangle 50">
              <a:extLst>
                <a:ext uri="{FF2B5EF4-FFF2-40B4-BE49-F238E27FC236}">
                  <a16:creationId xmlns:a16="http://schemas.microsoft.com/office/drawing/2014/main" id="{2D04603D-E9F6-4705-8F37-93266BAC2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1583" y="5197667"/>
              <a:ext cx="5965680" cy="10880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0" name="Freeform 51">
              <a:extLst>
                <a:ext uri="{FF2B5EF4-FFF2-40B4-BE49-F238E27FC236}">
                  <a16:creationId xmlns:a16="http://schemas.microsoft.com/office/drawing/2014/main" id="{54A6738D-D833-42A9-A2F9-DCEE5CD00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4416" y="5197667"/>
              <a:ext cx="856610" cy="61202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2" name="Oval 54">
              <a:extLst>
                <a:ext uri="{FF2B5EF4-FFF2-40B4-BE49-F238E27FC236}">
                  <a16:creationId xmlns:a16="http://schemas.microsoft.com/office/drawing/2014/main" id="{A52C5F2B-3C52-4FB4-AB57-0D540D333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9324" y="2055946"/>
              <a:ext cx="50989" cy="5100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3" name="Oval 55">
              <a:extLst>
                <a:ext uri="{FF2B5EF4-FFF2-40B4-BE49-F238E27FC236}">
                  <a16:creationId xmlns:a16="http://schemas.microsoft.com/office/drawing/2014/main" id="{D795516F-1E01-4018-9B71-B5741DC2E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9324" y="2052547"/>
              <a:ext cx="50989" cy="4760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4" name="Oval 56">
              <a:extLst>
                <a:ext uri="{FF2B5EF4-FFF2-40B4-BE49-F238E27FC236}">
                  <a16:creationId xmlns:a16="http://schemas.microsoft.com/office/drawing/2014/main" id="{28CADEAE-2D10-4A72-AAA3-F94B33359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520" y="2059347"/>
              <a:ext cx="30595" cy="3400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5" name="Oval 57">
              <a:extLst>
                <a:ext uri="{FF2B5EF4-FFF2-40B4-BE49-F238E27FC236}">
                  <a16:creationId xmlns:a16="http://schemas.microsoft.com/office/drawing/2014/main" id="{343F6F32-0741-42E6-9CA7-B6C8894002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6318" y="2069547"/>
              <a:ext cx="16998" cy="17002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6" name="Freeform 58">
              <a:extLst>
                <a:ext uri="{FF2B5EF4-FFF2-40B4-BE49-F238E27FC236}">
                  <a16:creationId xmlns:a16="http://schemas.microsoft.com/office/drawing/2014/main" id="{8BFE0A9B-A41F-4A60-85B6-DE6990F01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3117" y="2072948"/>
              <a:ext cx="3400" cy="6801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B0920997-CFBD-46E3-B932-CAA3E1B89BB2}"/>
              </a:ext>
            </a:extLst>
          </p:cNvPr>
          <p:cNvSpPr>
            <a:spLocks noChangeAspect="1"/>
          </p:cNvSpPr>
          <p:nvPr userDrawn="1"/>
        </p:nvSpPr>
        <p:spPr>
          <a:xfrm>
            <a:off x="1469639" y="2349701"/>
            <a:ext cx="4592069" cy="258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E804BD-F1B6-49E5-ABA6-3976E2780915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1468873" y="2345176"/>
            <a:ext cx="4593600" cy="259208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07139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95C08E6-650F-4716-BD5F-E7309AFAB73E}"/>
              </a:ext>
            </a:extLst>
          </p:cNvPr>
          <p:cNvSpPr/>
          <p:nvPr userDrawn="1"/>
        </p:nvSpPr>
        <p:spPr>
          <a:xfrm>
            <a:off x="0" y="1130300"/>
            <a:ext cx="12192000" cy="53752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3000"/>
                </a:schemeClr>
              </a:gs>
              <a:gs pos="50000">
                <a:srgbClr val="F6FAFF">
                  <a:alpha val="93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0B970F3-899F-4B6A-8544-6BEE66DCD1E8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C070401-592E-44D7-984E-F9FA8BBF29EA}"/>
              </a:ext>
            </a:extLst>
          </p:cNvPr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EF23FB8-F858-4EF4-9A4C-8B27C02D45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F7494B1-89CC-4440-9787-AE3C0855C8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A5B702B5-21F7-4463-8119-20EDC12691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F2F7C-B6BB-4975-90FC-43129AC45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03695B-E410-470D-8026-AF5AED3AB0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0160" y="2029876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0" name="文本占位符 17">
            <a:extLst>
              <a:ext uri="{FF2B5EF4-FFF2-40B4-BE49-F238E27FC236}">
                <a16:creationId xmlns:a16="http://schemas.microsoft.com/office/drawing/2014/main" id="{D4628D5E-8657-47D2-BFF3-FE05E9B009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0160" y="2622561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sz="30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51" name="文本占位符 21">
            <a:extLst>
              <a:ext uri="{FF2B5EF4-FFF2-40B4-BE49-F238E27FC236}">
                <a16:creationId xmlns:a16="http://schemas.microsoft.com/office/drawing/2014/main" id="{1A445DC9-AF52-41B9-BE52-94FB776F1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160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58" name="文本占位符 2">
            <a:extLst>
              <a:ext uri="{FF2B5EF4-FFF2-40B4-BE49-F238E27FC236}">
                <a16:creationId xmlns:a16="http://schemas.microsoft.com/office/drawing/2014/main" id="{4ED10E10-4418-444F-9A7E-8579DA2180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1321" y="2029876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59" name="文本占位符 17">
            <a:extLst>
              <a:ext uri="{FF2B5EF4-FFF2-40B4-BE49-F238E27FC236}">
                <a16:creationId xmlns:a16="http://schemas.microsoft.com/office/drawing/2014/main" id="{58F421A8-1F52-44B7-99E0-82FCF910C0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1321" y="2622561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编辑文本</a:t>
            </a:r>
          </a:p>
        </p:txBody>
      </p:sp>
      <p:sp>
        <p:nvSpPr>
          <p:cNvPr id="60" name="文本占位符 21">
            <a:extLst>
              <a:ext uri="{FF2B5EF4-FFF2-40B4-BE49-F238E27FC236}">
                <a16:creationId xmlns:a16="http://schemas.microsoft.com/office/drawing/2014/main" id="{BCC9515C-247E-45C4-B96C-92597CB8E2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71321" y="3114237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61" name="文本占位符 2">
            <a:extLst>
              <a:ext uri="{FF2B5EF4-FFF2-40B4-BE49-F238E27FC236}">
                <a16:creationId xmlns:a16="http://schemas.microsoft.com/office/drawing/2014/main" id="{04822418-D9B5-41BF-9DB5-CE382E9084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20160" y="3914761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2" name="文本占位符 17">
            <a:extLst>
              <a:ext uri="{FF2B5EF4-FFF2-40B4-BE49-F238E27FC236}">
                <a16:creationId xmlns:a16="http://schemas.microsoft.com/office/drawing/2014/main" id="{AEC3E920-9158-40D5-877A-809183197A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20160" y="4507446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</a:t>
            </a:r>
          </a:p>
        </p:txBody>
      </p:sp>
      <p:sp>
        <p:nvSpPr>
          <p:cNvPr id="63" name="文本占位符 21">
            <a:extLst>
              <a:ext uri="{FF2B5EF4-FFF2-40B4-BE49-F238E27FC236}">
                <a16:creationId xmlns:a16="http://schemas.microsoft.com/office/drawing/2014/main" id="{181E1569-E929-419A-92A2-DBDC8A36A0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20160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64" name="文本占位符 2">
            <a:extLst>
              <a:ext uri="{FF2B5EF4-FFF2-40B4-BE49-F238E27FC236}">
                <a16:creationId xmlns:a16="http://schemas.microsoft.com/office/drawing/2014/main" id="{014596BE-DAA3-48D3-9E36-53BFFC90E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71321" y="3914761"/>
            <a:ext cx="1107757" cy="909893"/>
          </a:xfrm>
        </p:spPr>
        <p:txBody>
          <a:bodyPr lIns="0">
            <a:noAutofit/>
          </a:bodyPr>
          <a:lstStyle>
            <a:lvl1pPr marL="0" indent="0" algn="l">
              <a:buNone/>
              <a:defRPr lang="zh-CN" altLang="en-US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65" name="文本占位符 17">
            <a:extLst>
              <a:ext uri="{FF2B5EF4-FFF2-40B4-BE49-F238E27FC236}">
                <a16:creationId xmlns:a16="http://schemas.microsoft.com/office/drawing/2014/main" id="{6B0474F5-18F8-494E-A93A-7431814AD3C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71321" y="4507446"/>
            <a:ext cx="2376000" cy="361081"/>
          </a:xfrm>
        </p:spPr>
        <p:txBody>
          <a:bodyPr lIns="0" tIns="0" anchor="t" anchorCtr="0">
            <a:noAutofit/>
          </a:bodyPr>
          <a:lstStyle>
            <a:lvl1pPr marL="0" indent="0" algn="l">
              <a:buNone/>
              <a:defRPr lang="zh-CN" altLang="en-US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编辑文本</a:t>
            </a:r>
          </a:p>
        </p:txBody>
      </p:sp>
      <p:sp>
        <p:nvSpPr>
          <p:cNvPr id="66" name="文本占位符 21">
            <a:extLst>
              <a:ext uri="{FF2B5EF4-FFF2-40B4-BE49-F238E27FC236}">
                <a16:creationId xmlns:a16="http://schemas.microsoft.com/office/drawing/2014/main" id="{CE0A22B7-EB8B-46D9-80C0-EC9F8FCA2E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71321" y="4999122"/>
            <a:ext cx="2376000" cy="269018"/>
          </a:xfrm>
        </p:spPr>
        <p:txBody>
          <a:bodyPr lIns="0" bIns="0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编辑文本样式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440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95C08E6-650F-4716-BD5F-E7309AFAB73E}"/>
              </a:ext>
            </a:extLst>
          </p:cNvPr>
          <p:cNvSpPr/>
          <p:nvPr userDrawn="1"/>
        </p:nvSpPr>
        <p:spPr>
          <a:xfrm>
            <a:off x="0" y="1130300"/>
            <a:ext cx="12192000" cy="5357038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A154494-C4CB-4134-B170-9FCB65F0E056}"/>
              </a:ext>
            </a:extLst>
          </p:cNvPr>
          <p:cNvGrpSpPr/>
          <p:nvPr userDrawn="1"/>
        </p:nvGrpSpPr>
        <p:grpSpPr>
          <a:xfrm>
            <a:off x="6190092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70000"/>
            </a:schemeClr>
          </a:solidFill>
        </p:grpSpPr>
        <p:sp>
          <p:nvSpPr>
            <p:cNvPr id="30" name="Rectangle 51">
              <a:extLst>
                <a:ext uri="{FF2B5EF4-FFF2-40B4-BE49-F238E27FC236}">
                  <a16:creationId xmlns:a16="http://schemas.microsoft.com/office/drawing/2014/main" id="{0CA5A6A9-5F7A-4A1F-A7CB-AF56DD828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867A24B0-D9BF-4E18-9D9B-A9B2DB8D13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CC5E87EE-A223-4776-97FA-680101AB21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AA1BD646-AD69-4E37-AAC4-EEC540BF9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55">
              <a:extLst>
                <a:ext uri="{FF2B5EF4-FFF2-40B4-BE49-F238E27FC236}">
                  <a16:creationId xmlns:a16="http://schemas.microsoft.com/office/drawing/2014/main" id="{9B01B03D-283E-4353-B117-5BD2E64984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56">
              <a:extLst>
                <a:ext uri="{FF2B5EF4-FFF2-40B4-BE49-F238E27FC236}">
                  <a16:creationId xmlns:a16="http://schemas.microsoft.com/office/drawing/2014/main" id="{E3DC6487-2035-4D8C-ABD9-65015B9327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BD4D8A61-5B58-4064-98B6-EA0590331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58">
              <a:extLst>
                <a:ext uri="{FF2B5EF4-FFF2-40B4-BE49-F238E27FC236}">
                  <a16:creationId xmlns:a16="http://schemas.microsoft.com/office/drawing/2014/main" id="{DCDD3F66-1FE9-4C27-BA82-07FB09731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id="{04F6FD11-E0D4-43B4-90C7-4A0E926EA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FE200AEE-D4A1-4E21-8F5C-297A49BDB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86159E54-4EC5-4D56-BDA2-17DF7A37A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62">
              <a:extLst>
                <a:ext uri="{FF2B5EF4-FFF2-40B4-BE49-F238E27FC236}">
                  <a16:creationId xmlns:a16="http://schemas.microsoft.com/office/drawing/2014/main" id="{0A8A6A06-FBF4-4AFC-BBBA-4E22E9C84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63">
              <a:extLst>
                <a:ext uri="{FF2B5EF4-FFF2-40B4-BE49-F238E27FC236}">
                  <a16:creationId xmlns:a16="http://schemas.microsoft.com/office/drawing/2014/main" id="{05BECB14-101A-40C8-91C0-90AB5D053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64">
              <a:extLst>
                <a:ext uri="{FF2B5EF4-FFF2-40B4-BE49-F238E27FC236}">
                  <a16:creationId xmlns:a16="http://schemas.microsoft.com/office/drawing/2014/main" id="{C8E54980-2AFF-481A-9172-813B1144D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65">
              <a:extLst>
                <a:ext uri="{FF2B5EF4-FFF2-40B4-BE49-F238E27FC236}">
                  <a16:creationId xmlns:a16="http://schemas.microsoft.com/office/drawing/2014/main" id="{70EA85F6-4343-4B69-A812-A3891ADC6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66">
              <a:extLst>
                <a:ext uri="{FF2B5EF4-FFF2-40B4-BE49-F238E27FC236}">
                  <a16:creationId xmlns:a16="http://schemas.microsoft.com/office/drawing/2014/main" id="{DD769AD1-4A03-4B7F-9DE7-52A5BE103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67">
              <a:extLst>
                <a:ext uri="{FF2B5EF4-FFF2-40B4-BE49-F238E27FC236}">
                  <a16:creationId xmlns:a16="http://schemas.microsoft.com/office/drawing/2014/main" id="{73BA7010-9DCC-4238-AEE8-C7FC41AED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68">
              <a:extLst>
                <a:ext uri="{FF2B5EF4-FFF2-40B4-BE49-F238E27FC236}">
                  <a16:creationId xmlns:a16="http://schemas.microsoft.com/office/drawing/2014/main" id="{434E4E18-427D-4749-8268-8D82C4BD9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69">
              <a:extLst>
                <a:ext uri="{FF2B5EF4-FFF2-40B4-BE49-F238E27FC236}">
                  <a16:creationId xmlns:a16="http://schemas.microsoft.com/office/drawing/2014/main" id="{D700C67B-4D7A-45D5-B610-562ABFCAE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70">
              <a:extLst>
                <a:ext uri="{FF2B5EF4-FFF2-40B4-BE49-F238E27FC236}">
                  <a16:creationId xmlns:a16="http://schemas.microsoft.com/office/drawing/2014/main" id="{BDF63ECB-E04D-4D9E-83A7-219A2ADA2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F0B970F3-899F-4B6A-8544-6BEE66DCD1E8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C070401-592E-44D7-984E-F9FA8BBF29EA}"/>
              </a:ext>
            </a:extLst>
          </p:cNvPr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EF23FB8-F858-4EF4-9A4C-8B27C02D45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F7494B1-89CC-4440-9787-AE3C0855C8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53" name="文本占位符 52">
            <a:extLst>
              <a:ext uri="{FF2B5EF4-FFF2-40B4-BE49-F238E27FC236}">
                <a16:creationId xmlns:a16="http://schemas.microsoft.com/office/drawing/2014/main" id="{170122F7-E3E5-48F7-83C3-31548943A3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42552" y="2204791"/>
            <a:ext cx="2706708" cy="2336718"/>
          </a:xfrm>
        </p:spPr>
        <p:txBody>
          <a:bodyPr lIns="0" anchor="ctr" anchorCtr="0">
            <a:noAutofit/>
          </a:bodyPr>
          <a:lstStyle>
            <a:lvl1pPr marL="0" indent="0" algn="l">
              <a:buNone/>
              <a:defRPr sz="16800">
                <a:gradFill>
                  <a:gsLst>
                    <a:gs pos="0">
                      <a:schemeClr val="accent1">
                        <a:alpha val="9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altLang="en-US" dirty="0"/>
          </a:p>
        </p:txBody>
      </p:sp>
      <p:sp>
        <p:nvSpPr>
          <p:cNvPr id="27" name="标题 26">
            <a:extLst>
              <a:ext uri="{FF2B5EF4-FFF2-40B4-BE49-F238E27FC236}">
                <a16:creationId xmlns:a16="http://schemas.microsoft.com/office/drawing/2014/main" id="{1CA0DE95-F720-474E-97A3-DACAD6C3A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2552" y="3689995"/>
            <a:ext cx="4012560" cy="552357"/>
          </a:xfrm>
        </p:spPr>
        <p:txBody>
          <a:bodyPr lIns="0">
            <a:noAutofit/>
          </a:bodyPr>
          <a:lstStyle>
            <a:lvl1pPr algn="l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章节题目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A5B702B5-21F7-4463-8119-20EDC12691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B7188D90-168E-4649-910B-8A6A3BD06B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42552" y="4305568"/>
            <a:ext cx="4012560" cy="471882"/>
          </a:xfrm>
        </p:spPr>
        <p:txBody>
          <a:bodyPr lIns="0">
            <a:noAutofit/>
          </a:bodyPr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插入章节描述或者英文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F2F7C-B6BB-4975-90FC-43129AC45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这里可以输入你的课题题目</a:t>
            </a:r>
          </a:p>
        </p:txBody>
      </p:sp>
    </p:spTree>
    <p:extLst>
      <p:ext uri="{BB962C8B-B14F-4D97-AF65-F5344CB8AC3E}">
        <p14:creationId xmlns:p14="http://schemas.microsoft.com/office/powerpoint/2010/main" val="1149512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0EB142D-9574-4384-A5E6-34C00A42B34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19665FE-503E-4460-BDD1-6DCF431D60E5}"/>
              </a:ext>
            </a:extLst>
          </p:cNvPr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29AF2EF-D536-42D3-86A7-16327B81A270}"/>
              </a:ext>
            </a:extLst>
          </p:cNvPr>
          <p:cNvGrpSpPr/>
          <p:nvPr userDrawn="1"/>
        </p:nvGrpSpPr>
        <p:grpSpPr>
          <a:xfrm>
            <a:off x="8817557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42" name="Rectangle 51">
              <a:extLst>
                <a:ext uri="{FF2B5EF4-FFF2-40B4-BE49-F238E27FC236}">
                  <a16:creationId xmlns:a16="http://schemas.microsoft.com/office/drawing/2014/main" id="{6713D310-EEAB-4462-AE9C-747C64BF3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52">
              <a:extLst>
                <a:ext uri="{FF2B5EF4-FFF2-40B4-BE49-F238E27FC236}">
                  <a16:creationId xmlns:a16="http://schemas.microsoft.com/office/drawing/2014/main" id="{FDF2ACF9-F5B5-4A65-9F62-CA1334D7F0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53">
              <a:extLst>
                <a:ext uri="{FF2B5EF4-FFF2-40B4-BE49-F238E27FC236}">
                  <a16:creationId xmlns:a16="http://schemas.microsoft.com/office/drawing/2014/main" id="{2028C96A-498C-4DC3-9A17-28E4317CB0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54">
              <a:extLst>
                <a:ext uri="{FF2B5EF4-FFF2-40B4-BE49-F238E27FC236}">
                  <a16:creationId xmlns:a16="http://schemas.microsoft.com/office/drawing/2014/main" id="{734A2889-6417-4A17-B2CB-D074F35E7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55">
              <a:extLst>
                <a:ext uri="{FF2B5EF4-FFF2-40B4-BE49-F238E27FC236}">
                  <a16:creationId xmlns:a16="http://schemas.microsoft.com/office/drawing/2014/main" id="{CE3D9E6B-856B-4ACD-9720-4C8030A12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56">
              <a:extLst>
                <a:ext uri="{FF2B5EF4-FFF2-40B4-BE49-F238E27FC236}">
                  <a16:creationId xmlns:a16="http://schemas.microsoft.com/office/drawing/2014/main" id="{1DE7746A-6B89-42A1-AF1B-D2A6E02FE2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57">
              <a:extLst>
                <a:ext uri="{FF2B5EF4-FFF2-40B4-BE49-F238E27FC236}">
                  <a16:creationId xmlns:a16="http://schemas.microsoft.com/office/drawing/2014/main" id="{F790BB2D-DB9B-40EB-9248-310A17DE6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8">
              <a:extLst>
                <a:ext uri="{FF2B5EF4-FFF2-40B4-BE49-F238E27FC236}">
                  <a16:creationId xmlns:a16="http://schemas.microsoft.com/office/drawing/2014/main" id="{FC881B05-F5FE-4E93-9EE5-329CEA052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9">
              <a:extLst>
                <a:ext uri="{FF2B5EF4-FFF2-40B4-BE49-F238E27FC236}">
                  <a16:creationId xmlns:a16="http://schemas.microsoft.com/office/drawing/2014/main" id="{1F3EE822-4F13-4995-8B88-14F3355DC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0">
              <a:extLst>
                <a:ext uri="{FF2B5EF4-FFF2-40B4-BE49-F238E27FC236}">
                  <a16:creationId xmlns:a16="http://schemas.microsoft.com/office/drawing/2014/main" id="{6B861C13-21B3-4954-83ED-2A8A0932E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61">
              <a:extLst>
                <a:ext uri="{FF2B5EF4-FFF2-40B4-BE49-F238E27FC236}">
                  <a16:creationId xmlns:a16="http://schemas.microsoft.com/office/drawing/2014/main" id="{F31CE27D-48F1-4F7C-9F65-82597B1E2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62">
              <a:extLst>
                <a:ext uri="{FF2B5EF4-FFF2-40B4-BE49-F238E27FC236}">
                  <a16:creationId xmlns:a16="http://schemas.microsoft.com/office/drawing/2014/main" id="{E749DC76-AF97-475D-9287-67CD09394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63">
              <a:extLst>
                <a:ext uri="{FF2B5EF4-FFF2-40B4-BE49-F238E27FC236}">
                  <a16:creationId xmlns:a16="http://schemas.microsoft.com/office/drawing/2014/main" id="{D7544BF4-7F78-4262-86C9-07FC6EA0E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64">
              <a:extLst>
                <a:ext uri="{FF2B5EF4-FFF2-40B4-BE49-F238E27FC236}">
                  <a16:creationId xmlns:a16="http://schemas.microsoft.com/office/drawing/2014/main" id="{78920277-B1AA-4CF0-AAC7-39542AB82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65">
              <a:extLst>
                <a:ext uri="{FF2B5EF4-FFF2-40B4-BE49-F238E27FC236}">
                  <a16:creationId xmlns:a16="http://schemas.microsoft.com/office/drawing/2014/main" id="{A54BCB52-20FB-411B-B5C3-5114FD57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66">
              <a:extLst>
                <a:ext uri="{FF2B5EF4-FFF2-40B4-BE49-F238E27FC236}">
                  <a16:creationId xmlns:a16="http://schemas.microsoft.com/office/drawing/2014/main" id="{8C9E9751-5F90-468C-ADA3-17EB4C042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67">
              <a:extLst>
                <a:ext uri="{FF2B5EF4-FFF2-40B4-BE49-F238E27FC236}">
                  <a16:creationId xmlns:a16="http://schemas.microsoft.com/office/drawing/2014/main" id="{3BDF1643-2E89-451C-8DBB-3384B4FDA5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68">
              <a:extLst>
                <a:ext uri="{FF2B5EF4-FFF2-40B4-BE49-F238E27FC236}">
                  <a16:creationId xmlns:a16="http://schemas.microsoft.com/office/drawing/2014/main" id="{015BF771-E8FB-492E-9FB3-3B6694E64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9">
              <a:extLst>
                <a:ext uri="{FF2B5EF4-FFF2-40B4-BE49-F238E27FC236}">
                  <a16:creationId xmlns:a16="http://schemas.microsoft.com/office/drawing/2014/main" id="{D1FAA13E-7209-4451-89BD-CA978A6CA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70">
              <a:extLst>
                <a:ext uri="{FF2B5EF4-FFF2-40B4-BE49-F238E27FC236}">
                  <a16:creationId xmlns:a16="http://schemas.microsoft.com/office/drawing/2014/main" id="{8E2E4C7D-FFF9-4617-8DFA-F21FDED36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ADBFEBD-5E77-4378-BA2D-B0541D3F26E0}"/>
              </a:ext>
            </a:extLst>
          </p:cNvPr>
          <p:cNvGrpSpPr/>
          <p:nvPr userDrawn="1"/>
        </p:nvGrpSpPr>
        <p:grpSpPr>
          <a:xfrm>
            <a:off x="-3520096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63" name="Rectangle 51">
              <a:extLst>
                <a:ext uri="{FF2B5EF4-FFF2-40B4-BE49-F238E27FC236}">
                  <a16:creationId xmlns:a16="http://schemas.microsoft.com/office/drawing/2014/main" id="{6B7E4719-139E-4E9A-A3D6-93F5E30A9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68F124EC-6F9B-4B28-9F3F-4F9963C512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45425EF7-6385-4D0B-A112-1C196F41AF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055993F8-9DEA-46BA-A6E9-1748D4063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121C4019-58B2-4336-A5C8-41A1D3EEC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4E1BFDFE-14F3-43F3-96A9-4983249295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DB8CF6AA-A277-4BB3-9468-1EB39BFE9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78D65A36-0655-44D3-8E49-7457D01C8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59">
              <a:extLst>
                <a:ext uri="{FF2B5EF4-FFF2-40B4-BE49-F238E27FC236}">
                  <a16:creationId xmlns:a16="http://schemas.microsoft.com/office/drawing/2014/main" id="{133CAF8F-2240-48FB-A5D0-092D16179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0">
              <a:extLst>
                <a:ext uri="{FF2B5EF4-FFF2-40B4-BE49-F238E27FC236}">
                  <a16:creationId xmlns:a16="http://schemas.microsoft.com/office/drawing/2014/main" id="{EF673BFB-5245-4EA1-B1F4-12DD2C4A2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61">
              <a:extLst>
                <a:ext uri="{FF2B5EF4-FFF2-40B4-BE49-F238E27FC236}">
                  <a16:creationId xmlns:a16="http://schemas.microsoft.com/office/drawing/2014/main" id="{887C566D-5AAE-4C01-992E-34CC7BAC8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2">
              <a:extLst>
                <a:ext uri="{FF2B5EF4-FFF2-40B4-BE49-F238E27FC236}">
                  <a16:creationId xmlns:a16="http://schemas.microsoft.com/office/drawing/2014/main" id="{3D7121C0-EFD3-4D2C-967A-CD5B1AF05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63">
              <a:extLst>
                <a:ext uri="{FF2B5EF4-FFF2-40B4-BE49-F238E27FC236}">
                  <a16:creationId xmlns:a16="http://schemas.microsoft.com/office/drawing/2014/main" id="{45839955-055F-49A5-B3BA-6D552FD17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6C6CCCB-35EE-46EE-B908-A1DE910CA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65">
              <a:extLst>
                <a:ext uri="{FF2B5EF4-FFF2-40B4-BE49-F238E27FC236}">
                  <a16:creationId xmlns:a16="http://schemas.microsoft.com/office/drawing/2014/main" id="{92D8A39E-B4DB-4A16-A95E-084DD8166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66">
              <a:extLst>
                <a:ext uri="{FF2B5EF4-FFF2-40B4-BE49-F238E27FC236}">
                  <a16:creationId xmlns:a16="http://schemas.microsoft.com/office/drawing/2014/main" id="{304C3957-ED5B-4A8C-A6F0-EE36192EF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67">
              <a:extLst>
                <a:ext uri="{FF2B5EF4-FFF2-40B4-BE49-F238E27FC236}">
                  <a16:creationId xmlns:a16="http://schemas.microsoft.com/office/drawing/2014/main" id="{8E6FBDE8-DC43-44EF-B9D9-E9BF8A211F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8">
              <a:extLst>
                <a:ext uri="{FF2B5EF4-FFF2-40B4-BE49-F238E27FC236}">
                  <a16:creationId xmlns:a16="http://schemas.microsoft.com/office/drawing/2014/main" id="{D03EA49C-0014-44EE-981A-8EBA7CBBF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69">
              <a:extLst>
                <a:ext uri="{FF2B5EF4-FFF2-40B4-BE49-F238E27FC236}">
                  <a16:creationId xmlns:a16="http://schemas.microsoft.com/office/drawing/2014/main" id="{28C81247-07F6-4443-861F-F380CA393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0">
              <a:extLst>
                <a:ext uri="{FF2B5EF4-FFF2-40B4-BE49-F238E27FC236}">
                  <a16:creationId xmlns:a16="http://schemas.microsoft.com/office/drawing/2014/main" id="{006FEBEF-16D8-43CF-8411-4654AA63E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6A19AAD-1CDF-4899-8D9B-772D397CF09A}"/>
              </a:ext>
            </a:extLst>
          </p:cNvPr>
          <p:cNvSpPr txBox="1"/>
          <p:nvPr userDrawn="1"/>
        </p:nvSpPr>
        <p:spPr>
          <a:xfrm>
            <a:off x="1043939" y="1761846"/>
            <a:ext cx="9758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gradFill>
                  <a:gsLst>
                    <a:gs pos="0">
                      <a:schemeClr val="accent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THANKS FOR LISTENING</a:t>
            </a:r>
            <a:endParaRPr lang="zh-CN" altLang="en-US" sz="8000" dirty="0">
              <a:gradFill>
                <a:gsLst>
                  <a:gs pos="0">
                    <a:schemeClr val="accent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BB4B086-4071-4C4C-9FF8-B987D7306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anchor="b" anchorCtr="0">
            <a:normAutofit/>
          </a:bodyPr>
          <a:lstStyle>
            <a:lvl1pPr algn="ctr">
              <a:defRPr lang="zh-CN" altLang="en-US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A60CE9-1EA3-4611-84E6-17C89EA43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549" y="4013895"/>
            <a:ext cx="8186902" cy="472251"/>
          </a:xfrm>
        </p:spPr>
        <p:txBody>
          <a:bodyPr wrap="square" lIns="0" rIns="0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48F930BE-2181-49E9-923D-B47EE28180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00338" y="5571410"/>
            <a:ext cx="1991324" cy="475325"/>
          </a:xfrm>
          <a:prstGeom prst="rect">
            <a:avLst/>
          </a:prstGeom>
        </p:spPr>
      </p:pic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88BDD40-E24E-4746-A412-A7D5C0F30B2D}"/>
              </a:ext>
            </a:extLst>
          </p:cNvPr>
          <p:cNvCxnSpPr/>
          <p:nvPr userDrawn="1"/>
        </p:nvCxnSpPr>
        <p:spPr>
          <a:xfrm>
            <a:off x="5186680" y="3632200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194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3BA538-016A-4651-BD25-C4067E19E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165224"/>
            <a:ext cx="10858500" cy="473773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74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4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特别说明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55B20A-4598-4B45-8FA8-ABE47E818F9B}"/>
              </a:ext>
            </a:extLst>
          </p:cNvPr>
          <p:cNvGrpSpPr/>
          <p:nvPr userDrawn="1"/>
        </p:nvGrpSpPr>
        <p:grpSpPr>
          <a:xfrm>
            <a:off x="1243080" y="1702820"/>
            <a:ext cx="3038400" cy="2341146"/>
            <a:chOff x="1243693" y="1981257"/>
            <a:chExt cx="3038400" cy="2341146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A948C93-EAEB-4D10-8DB2-E1655D38547C}"/>
                </a:ext>
              </a:extLst>
            </p:cNvPr>
            <p:cNvCxnSpPr>
              <a:cxnSpLocks/>
            </p:cNvCxnSpPr>
            <p:nvPr/>
          </p:nvCxnSpPr>
          <p:spPr>
            <a:xfrm>
              <a:off x="237671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0F16B89-D5A5-4C23-BFB1-1BEA14DE561A}"/>
                </a:ext>
              </a:extLst>
            </p:cNvPr>
            <p:cNvSpPr txBox="1"/>
            <p:nvPr/>
          </p:nvSpPr>
          <p:spPr>
            <a:xfrm>
              <a:off x="216039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模板作者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C8FAFED-B307-42DD-A013-5E41E551CA15}"/>
                </a:ext>
              </a:extLst>
            </p:cNvPr>
            <p:cNvSpPr txBox="1"/>
            <p:nvPr/>
          </p:nvSpPr>
          <p:spPr>
            <a:xfrm>
              <a:off x="1243693" y="2823851"/>
              <a:ext cx="3038400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作者：王志浩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中国石油大学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华东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计算机科学与技术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2015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级</a:t>
              </a:r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32693B7-3E3E-4A57-9E6A-2D909D169240}"/>
              </a:ext>
            </a:extLst>
          </p:cNvPr>
          <p:cNvCxnSpPr>
            <a:cxnSpLocks/>
          </p:cNvCxnSpPr>
          <p:nvPr userDrawn="1"/>
        </p:nvCxnSpPr>
        <p:spPr>
          <a:xfrm>
            <a:off x="442914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E9B82AC-1ED8-42CD-A976-4B0E6190A349}"/>
              </a:ext>
            </a:extLst>
          </p:cNvPr>
          <p:cNvGrpSpPr/>
          <p:nvPr userDrawn="1"/>
        </p:nvGrpSpPr>
        <p:grpSpPr>
          <a:xfrm>
            <a:off x="4576800" y="1702820"/>
            <a:ext cx="3038400" cy="1981047"/>
            <a:chOff x="4577413" y="1981257"/>
            <a:chExt cx="3038400" cy="1981047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71EC9CF-A728-435F-AD70-85A2DAAC3D0E}"/>
                </a:ext>
              </a:extLst>
            </p:cNvPr>
            <p:cNvCxnSpPr>
              <a:cxnSpLocks/>
            </p:cNvCxnSpPr>
            <p:nvPr/>
          </p:nvCxnSpPr>
          <p:spPr>
            <a:xfrm>
              <a:off x="571043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994B606-91AB-45A3-8EC9-25A812F1C744}"/>
                </a:ext>
              </a:extLst>
            </p:cNvPr>
            <p:cNvSpPr txBox="1"/>
            <p:nvPr/>
          </p:nvSpPr>
          <p:spPr>
            <a:xfrm>
              <a:off x="549411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特别感谢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5D00589-01B3-4BC6-AAC4-78F4A505D451}"/>
                </a:ext>
              </a:extLst>
            </p:cNvPr>
            <p:cNvSpPr txBox="1"/>
            <p:nvPr/>
          </p:nvSpPr>
          <p:spPr>
            <a:xfrm>
              <a:off x="4577413" y="2823851"/>
              <a:ext cx="3038400" cy="1138453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图片素材：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@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图说石大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主办方：秋叶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PPT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指导老师：老秦、伟崇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CF7B87C-BE10-495D-8CB5-A6D3424CAA1D}"/>
              </a:ext>
            </a:extLst>
          </p:cNvPr>
          <p:cNvGrpSpPr/>
          <p:nvPr userDrawn="1"/>
        </p:nvGrpSpPr>
        <p:grpSpPr>
          <a:xfrm>
            <a:off x="7910519" y="1702820"/>
            <a:ext cx="3037175" cy="2341146"/>
            <a:chOff x="7911132" y="1981257"/>
            <a:chExt cx="3037175" cy="2341146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1CD016F4-00CB-45F4-AB20-03D1C413961A}"/>
                </a:ext>
              </a:extLst>
            </p:cNvPr>
            <p:cNvCxnSpPr>
              <a:cxnSpLocks/>
            </p:cNvCxnSpPr>
            <p:nvPr/>
          </p:nvCxnSpPr>
          <p:spPr>
            <a:xfrm>
              <a:off x="9043540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7FA3DF4-10E8-4D21-9940-E108C0700E88}"/>
                </a:ext>
              </a:extLst>
            </p:cNvPr>
            <p:cNvSpPr txBox="1"/>
            <p:nvPr/>
          </p:nvSpPr>
          <p:spPr>
            <a:xfrm>
              <a:off x="8827222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版权说明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3943D6F-8123-4A79-B73D-FA5608A15BF2}"/>
                </a:ext>
              </a:extLst>
            </p:cNvPr>
            <p:cNvSpPr txBox="1"/>
            <p:nvPr/>
          </p:nvSpPr>
          <p:spPr>
            <a:xfrm>
              <a:off x="7911132" y="2823851"/>
              <a:ext cx="3037175" cy="149855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本套模板为</a:t>
              </a: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公益性质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免费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赠与学校师生使用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盈利行为请勿相信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商用请注意图片和字体版权</a:t>
              </a: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52A774F-77AE-4E40-892A-662B549BD88D}"/>
              </a:ext>
            </a:extLst>
          </p:cNvPr>
          <p:cNvCxnSpPr>
            <a:cxnSpLocks/>
          </p:cNvCxnSpPr>
          <p:nvPr userDrawn="1"/>
        </p:nvCxnSpPr>
        <p:spPr>
          <a:xfrm>
            <a:off x="776286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78A9C43-B1F0-4871-8803-40E61D9245B7}"/>
              </a:ext>
            </a:extLst>
          </p:cNvPr>
          <p:cNvGrpSpPr/>
          <p:nvPr userDrawn="1"/>
        </p:nvGrpSpPr>
        <p:grpSpPr>
          <a:xfrm>
            <a:off x="3179324" y="4339865"/>
            <a:ext cx="6852280" cy="1560741"/>
            <a:chOff x="3179937" y="4561006"/>
            <a:chExt cx="6852280" cy="1560741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3BC3CEC8-A8CA-492A-9C53-885E1D314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18"/>
            <a:stretch/>
          </p:blipFill>
          <p:spPr>
            <a:xfrm>
              <a:off x="3179937" y="4561006"/>
              <a:ext cx="1402932" cy="1560741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54B9E16-CD56-4094-8AB3-69239A0961C2}"/>
                </a:ext>
              </a:extLst>
            </p:cNvPr>
            <p:cNvSpPr txBox="1"/>
            <p:nvPr/>
          </p:nvSpPr>
          <p:spPr>
            <a:xfrm>
              <a:off x="4934551" y="4772150"/>
              <a:ext cx="5097666" cy="113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有什么想对作者说的吗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对模板还有更好的建议或者使用方面的困惑吗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欢迎加入模板公测</a:t>
              </a:r>
              <a:r>
                <a:rPr lang="en-US" altLang="zh-CN" dirty="0"/>
                <a:t>QQ</a:t>
              </a:r>
              <a:r>
                <a:rPr lang="zh-CN" altLang="en-US" dirty="0"/>
                <a:t>群</a:t>
              </a:r>
              <a:r>
                <a:rPr lang="en-US" altLang="zh-CN" dirty="0"/>
                <a:t>~(</a:t>
              </a:r>
              <a:r>
                <a:rPr lang="zh-CN" altLang="en-US" dirty="0"/>
                <a:t>群号：</a:t>
              </a:r>
              <a:r>
                <a:rPr lang="en-US" altLang="zh-CN" dirty="0"/>
                <a:t>521252309)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3892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23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DA52A9-2D7F-4CFC-BEE6-313DF6F96983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29CD16-6B55-4C57-A3F2-7893436BF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94C8FD-BEA5-4E0C-BF35-1699EC287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D85989-BD0D-495F-A9D5-148F6D0E9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7D1D0-11BC-4610-B275-571C8521F02E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4185D7-CCA3-492C-9E18-AFC305FB2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A02DE0-0246-4AEC-A42E-62C225358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7563A-2BCF-4CDB-AAE4-8FFF0BA89B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023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66" r:id="rId3"/>
    <p:sldLayoutId id="2147483651" r:id="rId4"/>
    <p:sldLayoutId id="2147483658" r:id="rId5"/>
    <p:sldLayoutId id="2147483650" r:id="rId6"/>
    <p:sldLayoutId id="2147483660" r:id="rId7"/>
    <p:sldLayoutId id="2147483674" r:id="rId8"/>
    <p:sldLayoutId id="2147483655" r:id="rId9"/>
    <p:sldLayoutId id="2147483661" r:id="rId10"/>
    <p:sldLayoutId id="2147483667" r:id="rId11"/>
    <p:sldLayoutId id="2147483671" r:id="rId12"/>
    <p:sldLayoutId id="2147483670" r:id="rId13"/>
    <p:sldLayoutId id="2147483668" r:id="rId14"/>
    <p:sldLayoutId id="2147483669" r:id="rId15"/>
    <p:sldLayoutId id="2147483673" r:id="rId16"/>
    <p:sldLayoutId id="2147483663" r:id="rId17"/>
    <p:sldLayoutId id="2147483664" r:id="rId18"/>
    <p:sldLayoutId id="2147483665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58AE834-316A-4AFB-837C-994044880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49" y="2186856"/>
            <a:ext cx="8186902" cy="833759"/>
          </a:xfrm>
        </p:spPr>
        <p:txBody>
          <a:bodyPr/>
          <a:lstStyle/>
          <a:p>
            <a:r>
              <a:rPr lang="zh-CN" altLang="en-US" dirty="0"/>
              <a:t>非确定性图灵机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89192B-3A93-482D-A650-DD8BF4195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549" y="3342525"/>
            <a:ext cx="8186902" cy="472251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non-deterministic Turing machine</a:t>
            </a:r>
            <a:endParaRPr lang="zh-CN" altLang="en-US" sz="2400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44BBB5C7-1DDF-43C3-8E06-22C049A3C3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13529" y="4136686"/>
            <a:ext cx="6164940" cy="1216723"/>
          </a:xfrm>
        </p:spPr>
        <p:txBody>
          <a:bodyPr>
            <a:normAutofit/>
          </a:bodyPr>
          <a:lstStyle/>
          <a:p>
            <a:r>
              <a:rPr lang="zh-CN" altLang="en-US" dirty="0"/>
              <a:t>小组成员：计算</a:t>
            </a:r>
            <a:r>
              <a:rPr lang="en-US" altLang="zh-CN" dirty="0"/>
              <a:t>2002</a:t>
            </a:r>
            <a:r>
              <a:rPr lang="zh-CN" altLang="en-US" dirty="0"/>
              <a:t>于成龙  计算</a:t>
            </a:r>
            <a:r>
              <a:rPr lang="en-US" altLang="zh-CN" dirty="0"/>
              <a:t>2002</a:t>
            </a:r>
            <a:r>
              <a:rPr lang="zh-CN" altLang="en-US" dirty="0"/>
              <a:t>贾关成 </a:t>
            </a:r>
            <a:endParaRPr lang="en-US" altLang="zh-CN" dirty="0"/>
          </a:p>
          <a:p>
            <a:r>
              <a:rPr lang="zh-CN" altLang="en-US" dirty="0"/>
              <a:t>汇报人：贾关成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090F191B-8340-4483-8359-B8067DB4C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71638" y="5911444"/>
            <a:ext cx="4248721" cy="342012"/>
          </a:xfrm>
        </p:spPr>
        <p:txBody>
          <a:bodyPr/>
          <a:lstStyle/>
          <a:p>
            <a:r>
              <a:rPr lang="zh-CN" altLang="en-US" dirty="0"/>
              <a:t>计算机科学与技术学院</a:t>
            </a:r>
          </a:p>
        </p:txBody>
      </p:sp>
    </p:spTree>
    <p:extLst>
      <p:ext uri="{BB962C8B-B14F-4D97-AF65-F5344CB8AC3E}">
        <p14:creationId xmlns:p14="http://schemas.microsoft.com/office/powerpoint/2010/main" val="3216220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06652-56B0-48F5-9E8F-15CCD16A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非确定性图灵机在</a:t>
            </a:r>
            <a:r>
              <a:rPr lang="en-US" altLang="zh-CN" dirty="0"/>
              <a:t>NP</a:t>
            </a:r>
            <a:r>
              <a:rPr lang="zh-CN" altLang="en-US" dirty="0"/>
              <a:t>问题上的运用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F93038-BDCA-E036-EEF9-E870849F9778}"/>
              </a:ext>
            </a:extLst>
          </p:cNvPr>
          <p:cNvSpPr txBox="1"/>
          <p:nvPr/>
        </p:nvSpPr>
        <p:spPr>
          <a:xfrm>
            <a:off x="1584960" y="2431524"/>
            <a:ext cx="8579380" cy="2952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我们用步骤数，即计算路径的长度来定义</a:t>
            </a:r>
            <a:r>
              <a:rPr lang="en-US" altLang="zh-CN" dirty="0"/>
              <a:t>NDTM</a:t>
            </a:r>
            <a:r>
              <a:rPr lang="zh-CN" altLang="en-US" dirty="0"/>
              <a:t>的时间函数，以其中最长的一条为准。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设有一个函数</a:t>
            </a:r>
            <a:r>
              <a:rPr lang="en-US" altLang="zh-CN" dirty="0"/>
              <a:t>T:n-&gt;n</a:t>
            </a:r>
            <a:r>
              <a:rPr lang="zh-CN" altLang="en-US" dirty="0"/>
              <a:t>，非确定性图灵机</a:t>
            </a:r>
            <a:r>
              <a:rPr lang="en-US" altLang="zh-CN" dirty="0"/>
              <a:t>N</a:t>
            </a:r>
            <a:r>
              <a:rPr lang="zh-CN" altLang="en-US" dirty="0"/>
              <a:t>在任意输入</a:t>
            </a:r>
            <a:r>
              <a:rPr lang="en-US" altLang="zh-CN" dirty="0"/>
              <a:t>x</a:t>
            </a:r>
            <a:r>
              <a:rPr lang="zh-CN" altLang="en-US" dirty="0"/>
              <a:t>的任一计算路径长度都不大于</a:t>
            </a:r>
            <a:r>
              <a:rPr lang="en-US" altLang="zh-CN" dirty="0"/>
              <a:t>T(|x|)</a:t>
            </a:r>
            <a:r>
              <a:rPr lang="zh-CN" altLang="en-US" dirty="0"/>
              <a:t>，称</a:t>
            </a:r>
            <a:r>
              <a:rPr lang="en-US" altLang="zh-CN" dirty="0"/>
              <a:t>T(n)</a:t>
            </a:r>
            <a:r>
              <a:rPr lang="zh-CN" altLang="en-US" dirty="0"/>
              <a:t>为</a:t>
            </a:r>
            <a:r>
              <a:rPr lang="en-US" altLang="zh-CN" dirty="0"/>
              <a:t>N</a:t>
            </a:r>
            <a:r>
              <a:rPr lang="zh-CN" altLang="en-US" dirty="0"/>
              <a:t>的时间函数。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定义判定问题集合 </a:t>
            </a:r>
            <a:r>
              <a:rPr lang="en-US" altLang="zh-CN" dirty="0"/>
              <a:t>NTIME(T(n))</a:t>
            </a:r>
            <a:r>
              <a:rPr lang="zh-CN" altLang="en-US" dirty="0"/>
              <a:t>，其中的语言在</a:t>
            </a:r>
            <a:r>
              <a:rPr lang="en-US" altLang="zh-CN" dirty="0"/>
              <a:t>NDTM</a:t>
            </a:r>
            <a:r>
              <a:rPr lang="zh-CN" altLang="en-US" dirty="0"/>
              <a:t>上具有</a:t>
            </a:r>
            <a:r>
              <a:rPr lang="en-US" altLang="zh-CN" dirty="0"/>
              <a:t>O(T(n))</a:t>
            </a:r>
            <a:r>
              <a:rPr lang="zh-CN" altLang="en-US" dirty="0"/>
              <a:t>时间的算法。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定义非确定多项式复杂性类：</a:t>
            </a:r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35C6013-DB22-ECA8-12EB-83889E81AEF8}"/>
                  </a:ext>
                </a:extLst>
              </p:cNvPr>
              <p:cNvSpPr txBox="1"/>
              <p:nvPr/>
            </p:nvSpPr>
            <p:spPr>
              <a:xfrm>
                <a:off x="3837275" y="4781178"/>
                <a:ext cx="5155706" cy="7689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𝑁𝑃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limLoc m:val="undOvr"/>
                          <m:sup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≥1</m:t>
                          </m:r>
                        </m:sub>
                        <m:sup/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𝑁𝑇𝐼𝑀𝐸</m:t>
                          </m:r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35C6013-DB22-ECA8-12EB-83889E81A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7275" y="4781178"/>
                <a:ext cx="5155706" cy="7689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EF60A1A3-ADD0-4345-0A17-A4B6A183AAD0}"/>
              </a:ext>
            </a:extLst>
          </p:cNvPr>
          <p:cNvSpPr txBox="1"/>
          <p:nvPr/>
        </p:nvSpPr>
        <p:spPr>
          <a:xfrm>
            <a:off x="1584960" y="172533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通过</a:t>
            </a:r>
            <a:r>
              <a:rPr lang="en-US" altLang="zh-CN" sz="2000" b="1" dirty="0"/>
              <a:t>NDTM</a:t>
            </a:r>
            <a:r>
              <a:rPr lang="zh-CN" altLang="en-US" sz="2000" b="1" dirty="0"/>
              <a:t>定义的</a:t>
            </a:r>
            <a:r>
              <a:rPr lang="en-US" altLang="zh-CN" sz="2000" b="1" dirty="0"/>
              <a:t>NP</a:t>
            </a:r>
            <a:r>
              <a:rPr lang="zh-CN" altLang="en-US" sz="2000" b="1" dirty="0"/>
              <a:t>问题：</a:t>
            </a:r>
          </a:p>
        </p:txBody>
      </p:sp>
    </p:spTree>
    <p:extLst>
      <p:ext uri="{BB962C8B-B14F-4D97-AF65-F5344CB8AC3E}">
        <p14:creationId xmlns:p14="http://schemas.microsoft.com/office/powerpoint/2010/main" val="3572271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778D92-EA5C-41D1-B4B9-5C7AA82EB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请老师同学批评指正</a:t>
            </a:r>
            <a:r>
              <a:rPr lang="en-US" altLang="zh-CN" dirty="0"/>
              <a:t>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0171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5D5150-F2B6-449E-A4E4-AE50AAACB5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17325" y="1821749"/>
            <a:ext cx="3250169" cy="361081"/>
          </a:xfrm>
        </p:spPr>
        <p:txBody>
          <a:bodyPr/>
          <a:lstStyle/>
          <a:p>
            <a:r>
              <a:rPr lang="zh-CN" altLang="en-US" dirty="0"/>
              <a:t>历史介绍</a:t>
            </a:r>
          </a:p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8590C14-268D-490B-ADF5-3CF561B450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17325" y="2313425"/>
            <a:ext cx="3250169" cy="269018"/>
          </a:xfrm>
        </p:spPr>
        <p:txBody>
          <a:bodyPr/>
          <a:lstStyle/>
          <a:p>
            <a:r>
              <a:rPr lang="en-US" altLang="zh-CN" dirty="0"/>
              <a:t>History</a:t>
            </a:r>
            <a:endParaRPr lang="zh-CN" altLang="en-US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D8EB523F-0FBF-4613-BBF9-21B6F47B67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60194" y="3239030"/>
            <a:ext cx="3250800" cy="361081"/>
          </a:xfrm>
        </p:spPr>
        <p:txBody>
          <a:bodyPr/>
          <a:lstStyle/>
          <a:p>
            <a:r>
              <a:rPr lang="zh-CN" altLang="en-US" dirty="0"/>
              <a:t>基本组成</a:t>
            </a:r>
          </a:p>
          <a:p>
            <a:endParaRPr lang="zh-CN" altLang="en-US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09E38E02-8708-4E5A-B514-DE54AA1C1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60194" y="3701388"/>
            <a:ext cx="4029371" cy="265771"/>
          </a:xfrm>
        </p:spPr>
        <p:txBody>
          <a:bodyPr/>
          <a:lstStyle/>
          <a:p>
            <a:r>
              <a:rPr lang="en-US" altLang="zh-CN" dirty="0"/>
              <a:t>Basic Composition</a:t>
            </a:r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256812FC-3710-4082-BB6A-CED0DE5F5DA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60020" y="4568422"/>
            <a:ext cx="3250169" cy="361081"/>
          </a:xfrm>
        </p:spPr>
        <p:txBody>
          <a:bodyPr/>
          <a:lstStyle/>
          <a:p>
            <a:r>
              <a:rPr lang="zh-CN" altLang="en-US" dirty="0"/>
              <a:t>原理</a:t>
            </a:r>
          </a:p>
        </p:txBody>
      </p:sp>
      <p:sp>
        <p:nvSpPr>
          <p:cNvPr id="33" name="文本占位符 32">
            <a:extLst>
              <a:ext uri="{FF2B5EF4-FFF2-40B4-BE49-F238E27FC236}">
                <a16:creationId xmlns:a16="http://schemas.microsoft.com/office/drawing/2014/main" id="{90378F39-46C0-40D8-BBB0-EA1C54DBD58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67951" y="5014066"/>
            <a:ext cx="3338875" cy="361081"/>
          </a:xfrm>
        </p:spPr>
        <p:txBody>
          <a:bodyPr/>
          <a:lstStyle/>
          <a:p>
            <a:r>
              <a:rPr lang="en-US" altLang="zh-CN" dirty="0"/>
              <a:t>principle</a:t>
            </a:r>
            <a:endParaRPr lang="zh-CN" altLang="en-US" dirty="0"/>
          </a:p>
        </p:txBody>
      </p:sp>
      <p:sp>
        <p:nvSpPr>
          <p:cNvPr id="64" name="文本占位符 63">
            <a:extLst>
              <a:ext uri="{FF2B5EF4-FFF2-40B4-BE49-F238E27FC236}">
                <a16:creationId xmlns:a16="http://schemas.microsoft.com/office/drawing/2014/main" id="{F7AB99D8-F701-4D71-A53C-4A5605F78F3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755644" y="1817267"/>
            <a:ext cx="719242" cy="761929"/>
          </a:xfrm>
        </p:spPr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A7FEBBE7-6505-4FDC-8219-DDD826D2BA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165766" y="3205230"/>
            <a:ext cx="719242" cy="761929"/>
          </a:xfrm>
        </p:spPr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1A855430-40D5-43C6-BD0C-FD1B79732A4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898339" y="4570947"/>
            <a:ext cx="719242" cy="761929"/>
          </a:xfrm>
        </p:spPr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C5A7AB0-60F6-4A64-ABDC-8CBE3B623F35}"/>
              </a:ext>
            </a:extLst>
          </p:cNvPr>
          <p:cNvSpPr/>
          <p:nvPr/>
        </p:nvSpPr>
        <p:spPr>
          <a:xfrm>
            <a:off x="10374630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EB5FD3A-4B42-4FCC-8700-389EC869BE37}"/>
              </a:ext>
            </a:extLst>
          </p:cNvPr>
          <p:cNvSpPr/>
          <p:nvPr/>
        </p:nvSpPr>
        <p:spPr>
          <a:xfrm>
            <a:off x="10576561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0475A20-795B-4860-B9F4-627CCA277DC5}"/>
              </a:ext>
            </a:extLst>
          </p:cNvPr>
          <p:cNvSpPr/>
          <p:nvPr/>
        </p:nvSpPr>
        <p:spPr>
          <a:xfrm>
            <a:off x="10778490" y="6101080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935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>
            <a:extLst>
              <a:ext uri="{FF2B5EF4-FFF2-40B4-BE49-F238E27FC236}">
                <a16:creationId xmlns:a16="http://schemas.microsoft.com/office/drawing/2014/main" id="{1BD2B33C-E00D-43D9-B70C-B5A224B1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历史介绍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60C595E0-1802-44C2-A787-D9FC5EFF19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0911" y="2462391"/>
            <a:ext cx="3144701" cy="522087"/>
          </a:xfrm>
        </p:spPr>
        <p:txBody>
          <a:bodyPr/>
          <a:lstStyle/>
          <a:p>
            <a:r>
              <a:rPr lang="zh-CN" altLang="zh-CN" dirty="0"/>
              <a:t>艾伦</a:t>
            </a:r>
            <a:r>
              <a:rPr lang="en-US" altLang="zh-CN" dirty="0"/>
              <a:t>·</a:t>
            </a:r>
            <a:r>
              <a:rPr lang="zh-CN" altLang="zh-CN" dirty="0"/>
              <a:t>麦席森</a:t>
            </a:r>
            <a:r>
              <a:rPr lang="en-US" altLang="zh-CN" dirty="0"/>
              <a:t>·</a:t>
            </a:r>
            <a:r>
              <a:rPr lang="zh-CN" altLang="zh-CN" dirty="0"/>
              <a:t>图灵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4C9B6943-D50B-436C-B39A-B44141C2E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12919" y="3308054"/>
            <a:ext cx="5660687" cy="1716707"/>
          </a:xfrm>
        </p:spPr>
        <p:txBody>
          <a:bodyPr/>
          <a:lstStyle/>
          <a:p>
            <a:pPr lvl="0"/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计算机科学之父  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人工智能之父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可计算性理论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判定问题</a:t>
            </a:r>
            <a:r>
              <a:rPr lang="zh-CN" altLang="en-US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电子计算机</a:t>
            </a:r>
            <a:r>
              <a:rPr lang="en-US" altLang="zh-CN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人工智能 数理生物学 图灵试验</a:t>
            </a:r>
          </a:p>
          <a:p>
            <a:pPr algn="l"/>
            <a:endParaRPr lang="zh-CN" altLang="en-US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zh-CN" altLang="en-US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/>
            <a:endParaRPr lang="zh-CN" altLang="en-US" dirty="0"/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5AB8AD3F-7F71-020F-05D1-08930CC2BCC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9" b="16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617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4FF029D9-3F65-4DEE-9422-52C4058BB581}"/>
              </a:ext>
            </a:extLst>
          </p:cNvPr>
          <p:cNvSpPr/>
          <p:nvPr/>
        </p:nvSpPr>
        <p:spPr>
          <a:xfrm>
            <a:off x="668496" y="1946873"/>
            <a:ext cx="10863104" cy="3688080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  <a:effectLst>
            <a:glow rad="254000">
              <a:schemeClr val="tx1">
                <a:lumMod val="95000"/>
                <a:lumOff val="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ACF1576-12C9-427F-BC0C-A868D316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人物生平</a:t>
            </a:r>
          </a:p>
        </p:txBody>
      </p:sp>
      <p:sp>
        <p:nvSpPr>
          <p:cNvPr id="15" name="矩形 22">
            <a:extLst>
              <a:ext uri="{FF2B5EF4-FFF2-40B4-BE49-F238E27FC236}">
                <a16:creationId xmlns:a16="http://schemas.microsoft.com/office/drawing/2014/main" id="{3A671CBE-69D0-4DA5-893B-3373DA54157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071562" y="2902583"/>
            <a:ext cx="9472694" cy="1311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椭圆 10">
            <a:extLst>
              <a:ext uri="{FF2B5EF4-FFF2-40B4-BE49-F238E27FC236}">
                <a16:creationId xmlns:a16="http://schemas.microsoft.com/office/drawing/2014/main" id="{C0DF67AA-00CD-4C90-9F3A-68CD6626D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790" y="2782946"/>
            <a:ext cx="360051" cy="359987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圆角矩形 33">
            <a:extLst>
              <a:ext uri="{FF2B5EF4-FFF2-40B4-BE49-F238E27FC236}">
                <a16:creationId xmlns:a16="http://schemas.microsoft.com/office/drawing/2014/main" id="{E8F5803C-B6D7-4F93-8C84-33A0682AA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968" y="2207101"/>
            <a:ext cx="1140144" cy="4086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mpd="sng">
            <a:solidFill>
              <a:srgbClr val="BFBFBF"/>
            </a:solidFill>
            <a:bevel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青年时期</a:t>
            </a:r>
          </a:p>
        </p:txBody>
      </p:sp>
      <p:sp>
        <p:nvSpPr>
          <p:cNvPr id="19" name="椭圆 11">
            <a:extLst>
              <a:ext uri="{FF2B5EF4-FFF2-40B4-BE49-F238E27FC236}">
                <a16:creationId xmlns:a16="http://schemas.microsoft.com/office/drawing/2014/main" id="{7858F25C-99B0-4D63-B2ED-295441096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950" y="2782946"/>
            <a:ext cx="360051" cy="359987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圆角矩形 35">
            <a:extLst>
              <a:ext uri="{FF2B5EF4-FFF2-40B4-BE49-F238E27FC236}">
                <a16:creationId xmlns:a16="http://schemas.microsoft.com/office/drawing/2014/main" id="{19B8E473-C4E2-480A-843D-C3F71D161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950" y="2207101"/>
            <a:ext cx="1138494" cy="4086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mpd="sng">
            <a:solidFill>
              <a:srgbClr val="BFBFBF"/>
            </a:solidFill>
            <a:bevel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科研时期</a:t>
            </a:r>
          </a:p>
        </p:txBody>
      </p:sp>
      <p:sp>
        <p:nvSpPr>
          <p:cNvPr id="21" name="椭圆 13">
            <a:extLst>
              <a:ext uri="{FF2B5EF4-FFF2-40B4-BE49-F238E27FC236}">
                <a16:creationId xmlns:a16="http://schemas.microsoft.com/office/drawing/2014/main" id="{2D785878-67E9-43AF-8F51-E3D57424F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950" y="2782946"/>
            <a:ext cx="360051" cy="359987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" name="圆角矩形 36">
            <a:extLst>
              <a:ext uri="{FF2B5EF4-FFF2-40B4-BE49-F238E27FC236}">
                <a16:creationId xmlns:a16="http://schemas.microsoft.com/office/drawing/2014/main" id="{EDDDAA35-D00F-4BB4-BFAB-529640E67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130" y="2207101"/>
            <a:ext cx="1140144" cy="4086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mpd="sng">
            <a:solidFill>
              <a:srgbClr val="BFBFBF"/>
            </a:solidFill>
            <a:bevel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二战经历</a:t>
            </a:r>
          </a:p>
        </p:txBody>
      </p:sp>
      <p:sp>
        <p:nvSpPr>
          <p:cNvPr id="23" name="椭圆 12">
            <a:extLst>
              <a:ext uri="{FF2B5EF4-FFF2-40B4-BE49-F238E27FC236}">
                <a16:creationId xmlns:a16="http://schemas.microsoft.com/office/drawing/2014/main" id="{1D33AC3A-E119-4123-97FD-D9BBFF84F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9667" y="2782946"/>
            <a:ext cx="360051" cy="359987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" name="圆角矩形 37">
            <a:extLst>
              <a:ext uri="{FF2B5EF4-FFF2-40B4-BE49-F238E27FC236}">
                <a16:creationId xmlns:a16="http://schemas.microsoft.com/office/drawing/2014/main" id="{52D23A76-E825-4B6D-B337-FE9A37980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950" y="2207101"/>
            <a:ext cx="1140143" cy="40862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mpd="sng">
            <a:solidFill>
              <a:srgbClr val="BFBFBF"/>
            </a:solidFill>
            <a:bevel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战后经历</a:t>
            </a:r>
          </a:p>
        </p:txBody>
      </p:sp>
      <p:sp>
        <p:nvSpPr>
          <p:cNvPr id="26" name="直接连接符 42">
            <a:extLst>
              <a:ext uri="{FF2B5EF4-FFF2-40B4-BE49-F238E27FC236}">
                <a16:creationId xmlns:a16="http://schemas.microsoft.com/office/drawing/2014/main" id="{E256E95A-1E37-4D7A-B29C-8760AAA015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6801" y="3263484"/>
            <a:ext cx="0" cy="1868487"/>
          </a:xfrm>
          <a:prstGeom prst="line">
            <a:avLst/>
          </a:prstGeom>
          <a:noFill/>
          <a:ln w="2540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椭圆 26">
            <a:extLst>
              <a:ext uri="{FF2B5EF4-FFF2-40B4-BE49-F238E27FC236}">
                <a16:creationId xmlns:a16="http://schemas.microsoft.com/office/drawing/2014/main" id="{830E9E86-9D69-4EA8-823C-B86D258D6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075" y="2871470"/>
            <a:ext cx="179388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" name="椭圆 27">
            <a:extLst>
              <a:ext uri="{FF2B5EF4-FFF2-40B4-BE49-F238E27FC236}">
                <a16:creationId xmlns:a16="http://schemas.microsoft.com/office/drawing/2014/main" id="{06E1819E-C8EE-491E-912E-B4BFA5CD3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3281" y="2871470"/>
            <a:ext cx="179388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椭圆 28">
            <a:extLst>
              <a:ext uri="{FF2B5EF4-FFF2-40B4-BE49-F238E27FC236}">
                <a16:creationId xmlns:a16="http://schemas.microsoft.com/office/drawing/2014/main" id="{8A39C437-ECC4-489B-A86B-0BE98BFFA1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9647" y="2871470"/>
            <a:ext cx="180975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椭圆 29">
            <a:extLst>
              <a:ext uri="{FF2B5EF4-FFF2-40B4-BE49-F238E27FC236}">
                <a16:creationId xmlns:a16="http://schemas.microsoft.com/office/drawing/2014/main" id="{4EDECD18-8C1F-4F14-A76D-8F3C79A10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5488" y="2871470"/>
            <a:ext cx="180975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4CF2EA1-E96B-4A7D-83BD-325E5022EA26}"/>
              </a:ext>
            </a:extLst>
          </p:cNvPr>
          <p:cNvSpPr txBox="1"/>
          <p:nvPr/>
        </p:nvSpPr>
        <p:spPr>
          <a:xfrm>
            <a:off x="1248841" y="3263484"/>
            <a:ext cx="2054095" cy="134229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考入伦敦有名的谢伯恩公学去学习</a:t>
            </a:r>
            <a:r>
              <a:rPr lang="zh-CN" altLang="en-US" sz="1600" b="0" i="0" baseline="30000" dirty="0">
                <a:solidFill>
                  <a:srgbClr val="3366CC"/>
                </a:solidFill>
                <a:effectLst/>
                <a:latin typeface="Helvetica Neue"/>
              </a:rPr>
              <a:t> 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，受到良好的中等教育。</a:t>
            </a:r>
            <a:endParaRPr lang="en-US" altLang="zh-C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2" name="直接连接符 42">
            <a:extLst>
              <a:ext uri="{FF2B5EF4-FFF2-40B4-BE49-F238E27FC236}">
                <a16:creationId xmlns:a16="http://schemas.microsoft.com/office/drawing/2014/main" id="{766AB64C-561A-46BA-9DA8-F304949AD5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2975" y="3263484"/>
            <a:ext cx="0" cy="1868487"/>
          </a:xfrm>
          <a:prstGeom prst="line">
            <a:avLst/>
          </a:prstGeom>
          <a:noFill/>
          <a:ln w="2540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直接连接符 42">
            <a:extLst>
              <a:ext uri="{FF2B5EF4-FFF2-40B4-BE49-F238E27FC236}">
                <a16:creationId xmlns:a16="http://schemas.microsoft.com/office/drawing/2014/main" id="{91D1EB4A-2735-4BD9-B49E-7C70DE5E3B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5975" y="3263484"/>
            <a:ext cx="0" cy="1868487"/>
          </a:xfrm>
          <a:prstGeom prst="line">
            <a:avLst/>
          </a:prstGeom>
          <a:noFill/>
          <a:ln w="2540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直接连接符 43">
            <a:extLst>
              <a:ext uri="{FF2B5EF4-FFF2-40B4-BE49-F238E27FC236}">
                <a16:creationId xmlns:a16="http://schemas.microsoft.com/office/drawing/2014/main" id="{7BD20D4F-2D52-4B9F-82F0-FC12E472313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0135" y="3263484"/>
            <a:ext cx="0" cy="1868487"/>
          </a:xfrm>
          <a:prstGeom prst="line">
            <a:avLst/>
          </a:prstGeom>
          <a:noFill/>
          <a:ln w="2540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5A63C74-C5EE-45D4-9133-0A2C9F3340A4}"/>
              </a:ext>
            </a:extLst>
          </p:cNvPr>
          <p:cNvSpPr txBox="1"/>
          <p:nvPr/>
        </p:nvSpPr>
        <p:spPr>
          <a:xfrm>
            <a:off x="3661840" y="3263484"/>
            <a:ext cx="2054095" cy="13423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考入剑桥大学国王学院</a:t>
            </a:r>
            <a:endParaRPr lang="en-US" altLang="zh-CN" sz="16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《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Helvetica Neue"/>
              </a:rPr>
              <a:t>论数字计算在决断难题中的应用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Helvetica Neue"/>
              </a:rPr>
              <a:t>》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4CFCA60-99E2-4ABF-BD08-D94DCEA096E4}"/>
              </a:ext>
            </a:extLst>
          </p:cNvPr>
          <p:cNvSpPr txBox="1"/>
          <p:nvPr/>
        </p:nvSpPr>
        <p:spPr>
          <a:xfrm>
            <a:off x="6204316" y="3262952"/>
            <a:ext cx="2054095" cy="7883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图灵方法</a:t>
            </a:r>
            <a:endParaRPr lang="en-US" altLang="zh-CN" sz="1600" dirty="0">
              <a:solidFill>
                <a:srgbClr val="333333"/>
              </a:solidFill>
              <a:latin typeface="Helvetica Neue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密码破解</a:t>
            </a:r>
            <a:endParaRPr lang="en-US" altLang="zh-CN" sz="1600" dirty="0">
              <a:solidFill>
                <a:srgbClr val="333333"/>
              </a:solidFill>
              <a:latin typeface="Helvetica Neue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F2F091A-E49C-4C45-87DB-44E4AF639359}"/>
              </a:ext>
            </a:extLst>
          </p:cNvPr>
          <p:cNvSpPr txBox="1"/>
          <p:nvPr/>
        </p:nvSpPr>
        <p:spPr>
          <a:xfrm>
            <a:off x="8622430" y="3203495"/>
            <a:ext cx="1818378" cy="13393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Helvetica Neue"/>
              </a:rPr>
              <a:t>设计了属于最早一批电子计算机之一自动计算机</a:t>
            </a:r>
            <a:r>
              <a:rPr lang="en-US" altLang="zh-CN" sz="1600" dirty="0">
                <a:solidFill>
                  <a:srgbClr val="333333"/>
                </a:solidFill>
                <a:latin typeface="Helvetica Neue"/>
              </a:rPr>
              <a:t>ACE</a:t>
            </a:r>
          </a:p>
        </p:txBody>
      </p:sp>
      <p:sp>
        <p:nvSpPr>
          <p:cNvPr id="3" name="直接连接符 2">
            <a:extLst>
              <a:ext uri="{FF2B5EF4-FFF2-40B4-BE49-F238E27FC236}">
                <a16:creationId xmlns:a16="http://schemas.microsoft.com/office/drawing/2014/main" id="{DF932595-044D-9B51-03D0-62D1AA4F39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44256" y="3181517"/>
            <a:ext cx="0" cy="1868487"/>
          </a:xfrm>
          <a:prstGeom prst="line">
            <a:avLst/>
          </a:prstGeom>
          <a:noFill/>
          <a:ln w="25400" cap="flat" cmpd="sng">
            <a:solidFill>
              <a:schemeClr val="accent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椭圆 12">
            <a:extLst>
              <a:ext uri="{FF2B5EF4-FFF2-40B4-BE49-F238E27FC236}">
                <a16:creationId xmlns:a16="http://schemas.microsoft.com/office/drawing/2014/main" id="{DBDA55B6-3B3E-4D5A-2772-8504CAA891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4230" y="2780546"/>
            <a:ext cx="360051" cy="359987"/>
          </a:xfrm>
          <a:prstGeom prst="ellipse">
            <a:avLst/>
          </a:pr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椭圆 28">
            <a:extLst>
              <a:ext uri="{FF2B5EF4-FFF2-40B4-BE49-F238E27FC236}">
                <a16:creationId xmlns:a16="http://schemas.microsoft.com/office/drawing/2014/main" id="{25CD4BA8-88BD-24F3-7B1E-E1B4A83A7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2819" y="2852796"/>
            <a:ext cx="180975" cy="1793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1110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54C5C47-D77B-4480-BDE1-C10596200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基本组成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DB78E00-8263-5D2C-53DA-C2791482DD5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693" y="2307118"/>
            <a:ext cx="4622307" cy="2640685"/>
          </a:xfr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7F90E6E-572C-431C-8440-8E46801DDBBB}"/>
              </a:ext>
            </a:extLst>
          </p:cNvPr>
          <p:cNvGrpSpPr/>
          <p:nvPr/>
        </p:nvGrpSpPr>
        <p:grpSpPr>
          <a:xfrm>
            <a:off x="6836297" y="1366739"/>
            <a:ext cx="4622307" cy="4216893"/>
            <a:chOff x="7922333" y="2157064"/>
            <a:chExt cx="2455662" cy="3134027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CB10CF3-0E87-4B95-97C2-6A6AF1815514}"/>
                </a:ext>
              </a:extLst>
            </p:cNvPr>
            <p:cNvSpPr/>
            <p:nvPr/>
          </p:nvSpPr>
          <p:spPr>
            <a:xfrm>
              <a:off x="7922333" y="2157064"/>
              <a:ext cx="2455662" cy="3134027"/>
            </a:xfrm>
            <a:prstGeom prst="roundRect">
              <a:avLst>
                <a:gd name="adj" fmla="val 243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>
              <a:glow rad="254000">
                <a:schemeClr val="accent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4DD16D-3670-44A6-AAF6-F0485350FB00}"/>
                </a:ext>
              </a:extLst>
            </p:cNvPr>
            <p:cNvSpPr txBox="1"/>
            <p:nvPr/>
          </p:nvSpPr>
          <p:spPr>
            <a:xfrm>
              <a:off x="8403921" y="2273501"/>
              <a:ext cx="1631738" cy="368546"/>
            </a:xfrm>
            <a:prstGeom prst="roundRect">
              <a:avLst>
                <a:gd name="adj" fmla="val 12394"/>
              </a:avLst>
            </a:prstGeom>
            <a:noFill/>
          </p:spPr>
          <p:txBody>
            <a:bodyPr wrap="square" lIns="72000" rIns="72000" rtlCol="0" anchor="ctr" anchorCtr="0">
              <a:noAutofit/>
            </a:bodyPr>
            <a:lstStyle/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+mj-ea"/>
                  <a:ea typeface="+mj-ea"/>
                </a:rPr>
                <a:t>图灵机的组成</a:t>
              </a: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901D67E-69F4-4231-89DD-7B2AD0D9FABD}"/>
                </a:ext>
              </a:extLst>
            </p:cNvPr>
            <p:cNvCxnSpPr>
              <a:cxnSpLocks/>
            </p:cNvCxnSpPr>
            <p:nvPr/>
          </p:nvCxnSpPr>
          <p:spPr>
            <a:xfrm>
              <a:off x="8682005" y="2642047"/>
              <a:ext cx="981240" cy="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1F165B8-8DCC-4178-BE03-5C99751505C6}"/>
                </a:ext>
              </a:extLst>
            </p:cNvPr>
            <p:cNvSpPr txBox="1"/>
            <p:nvPr/>
          </p:nvSpPr>
          <p:spPr>
            <a:xfrm>
              <a:off x="8022728" y="2669423"/>
              <a:ext cx="2322252" cy="2621668"/>
            </a:xfrm>
            <a:prstGeom prst="rect">
              <a:avLst/>
            </a:prstGeom>
            <a:noFill/>
          </p:spPr>
          <p:txBody>
            <a:bodyPr wrap="square" lIns="72000" rIns="72000" rtlCol="0">
              <a:spAutoFit/>
            </a:bodyPr>
            <a:lstStyle/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chemeClr val="tx1"/>
                  </a:solidFill>
                </a:rPr>
                <a:t>一条存储带</a:t>
              </a: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双向无限延长</a:t>
              </a: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上有一个个小方格</a:t>
              </a: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每个小方格可存储一个数字</a:t>
              </a:r>
              <a:r>
                <a:rPr lang="en-US" altLang="zh-CN" sz="1600" dirty="0">
                  <a:solidFill>
                    <a:schemeClr val="tx1"/>
                  </a:solidFill>
                </a:rPr>
                <a:t>/</a:t>
              </a:r>
              <a:r>
                <a:rPr lang="zh-CN" altLang="en-US" sz="1600" dirty="0">
                  <a:solidFill>
                    <a:schemeClr val="tx1"/>
                  </a:solidFill>
                </a:rPr>
                <a:t>字母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b="1" dirty="0">
                  <a:solidFill>
                    <a:schemeClr val="tx1"/>
                  </a:solidFill>
                </a:rPr>
                <a:t>一个控制器</a:t>
              </a: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包含一个读写头， 可以读、写、更改存储带上每一格的数字</a:t>
              </a:r>
              <a:r>
                <a:rPr lang="en-US" altLang="zh-CN" sz="1600" dirty="0">
                  <a:solidFill>
                    <a:schemeClr val="tx1"/>
                  </a:solidFill>
                </a:rPr>
                <a:t>/ </a:t>
              </a:r>
              <a:r>
                <a:rPr lang="zh-CN" altLang="en-US" sz="1600" dirty="0">
                  <a:solidFill>
                    <a:schemeClr val="tx1"/>
                  </a:solidFill>
                </a:rPr>
                <a:t>字母</a:t>
              </a: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可以接受设定好的程序语句，</a:t>
              </a: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可以存储当前自身的状态；</a:t>
              </a: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可以变换自身的状态</a:t>
              </a: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可以沿着存储带一格一格左移</a:t>
              </a:r>
              <a:r>
                <a:rPr lang="en-US" altLang="zh-CN" sz="1600" dirty="0">
                  <a:solidFill>
                    <a:schemeClr val="tx1"/>
                  </a:solidFill>
                </a:rPr>
                <a:t>/ </a:t>
              </a:r>
              <a:r>
                <a:rPr lang="zh-CN" altLang="en-US" sz="1600" dirty="0">
                  <a:solidFill>
                    <a:schemeClr val="tx1"/>
                  </a:solidFill>
                </a:rPr>
                <a:t>右移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91DFEE4-A31C-FCF9-0E86-ECD94DA3262B}"/>
              </a:ext>
            </a:extLst>
          </p:cNvPr>
          <p:cNvGrpSpPr/>
          <p:nvPr/>
        </p:nvGrpSpPr>
        <p:grpSpPr>
          <a:xfrm>
            <a:off x="6655094" y="1127043"/>
            <a:ext cx="5169963" cy="5602232"/>
            <a:chOff x="7985700" y="2273500"/>
            <a:chExt cx="2551276" cy="3464843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98AD6CE8-1DE8-AE70-2874-8517EC229D65}"/>
                </a:ext>
              </a:extLst>
            </p:cNvPr>
            <p:cNvSpPr/>
            <p:nvPr/>
          </p:nvSpPr>
          <p:spPr>
            <a:xfrm>
              <a:off x="7991959" y="2273500"/>
              <a:ext cx="2455662" cy="3134027"/>
            </a:xfrm>
            <a:prstGeom prst="roundRect">
              <a:avLst>
                <a:gd name="adj" fmla="val 243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>
              <a:glow rad="254000">
                <a:schemeClr val="accent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98741EC-39AA-B40B-A887-161715150E2D}"/>
                </a:ext>
              </a:extLst>
            </p:cNvPr>
            <p:cNvSpPr txBox="1"/>
            <p:nvPr/>
          </p:nvSpPr>
          <p:spPr>
            <a:xfrm>
              <a:off x="8403921" y="2273501"/>
              <a:ext cx="1631738" cy="368546"/>
            </a:xfrm>
            <a:prstGeom prst="roundRect">
              <a:avLst>
                <a:gd name="adj" fmla="val 12394"/>
              </a:avLst>
            </a:prstGeom>
            <a:noFill/>
          </p:spPr>
          <p:txBody>
            <a:bodyPr wrap="square" lIns="72000" rIns="72000" rtlCol="0" anchor="ctr" anchorCtr="0">
              <a:noAutofit/>
            </a:bodyPr>
            <a:lstStyle/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+mj-ea"/>
                  <a:ea typeface="+mj-ea"/>
                </a:rPr>
                <a:t>工作过程</a:t>
              </a: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960DC48-DF72-131C-A60C-97366B8627C2}"/>
                </a:ext>
              </a:extLst>
            </p:cNvPr>
            <p:cNvCxnSpPr>
              <a:cxnSpLocks/>
            </p:cNvCxnSpPr>
            <p:nvPr/>
          </p:nvCxnSpPr>
          <p:spPr>
            <a:xfrm>
              <a:off x="8682005" y="2642047"/>
              <a:ext cx="981240" cy="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8C4F631-EEF0-54EF-EA1D-3B386E2321EC}"/>
                </a:ext>
              </a:extLst>
            </p:cNvPr>
            <p:cNvSpPr txBox="1"/>
            <p:nvPr/>
          </p:nvSpPr>
          <p:spPr>
            <a:xfrm>
              <a:off x="7985700" y="2666813"/>
              <a:ext cx="2551276" cy="3071530"/>
            </a:xfrm>
            <a:prstGeom prst="rect">
              <a:avLst/>
            </a:prstGeom>
            <a:noFill/>
          </p:spPr>
          <p:txBody>
            <a:bodyPr wrap="square" lIns="72000" rIns="72000" rtlCol="0">
              <a:spAutoFit/>
            </a:bodyPr>
            <a:lstStyle/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b="1" dirty="0">
                  <a:solidFill>
                    <a:schemeClr val="tx1"/>
                  </a:solidFill>
                </a:rPr>
                <a:t>1</a:t>
              </a:r>
              <a:r>
                <a:rPr lang="zh-CN" altLang="en-US" sz="1600" b="1" dirty="0">
                  <a:solidFill>
                    <a:schemeClr val="tx1"/>
                  </a:solidFill>
                </a:rPr>
                <a:t>、准备：</a:t>
              </a: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存储带上符号初始化；</a:t>
              </a: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控制器设置好自身当前状态</a:t>
              </a:r>
              <a:r>
                <a:rPr lang="en-US" altLang="zh-CN" sz="1600" dirty="0">
                  <a:solidFill>
                    <a:schemeClr val="tx1"/>
                  </a:solidFill>
                </a:rPr>
                <a:t>·</a:t>
              </a: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控制器置于起始位置</a:t>
              </a: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准备好工作程序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chemeClr val="tx1"/>
                  </a:solidFill>
                </a:rPr>
                <a:t>2</a:t>
              </a:r>
              <a:r>
                <a:rPr lang="zh-CN" altLang="en-US" sz="1600" dirty="0">
                  <a:solidFill>
                    <a:schemeClr val="tx1"/>
                  </a:solidFill>
                </a:rPr>
                <a:t>、反复执行以下工作直到停机：</a:t>
              </a: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读写头读出存储带上当前方格中的字母</a:t>
              </a:r>
              <a:r>
                <a:rPr lang="en-US" altLang="zh-CN" sz="1600" dirty="0">
                  <a:solidFill>
                    <a:schemeClr val="tx1"/>
                  </a:solidFill>
                </a:rPr>
                <a:t>/ </a:t>
              </a:r>
              <a:r>
                <a:rPr lang="zh-CN" altLang="en-US" sz="1600" dirty="0">
                  <a:solidFill>
                    <a:schemeClr val="tx1"/>
                  </a:solidFill>
                </a:rPr>
                <a:t>数字；</a:t>
              </a: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根据自身当前状态和所读到的字符， 找到相应的程序语句；</a:t>
              </a:r>
            </a:p>
            <a:p>
              <a:pPr marL="742950" lvl="1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根据相应程序语句， 做三个动作</a:t>
              </a:r>
            </a:p>
            <a:p>
              <a:pPr marL="1200150" lvl="2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在当前存储带方格上写入一个相应的字母／ 数字；</a:t>
              </a:r>
            </a:p>
            <a:p>
              <a:pPr marL="1200150" lvl="2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变更自身状态至新状态；</a:t>
              </a:r>
            </a:p>
            <a:p>
              <a:pPr marL="1200150" lvl="2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/>
                  </a:solidFill>
                </a:rPr>
                <a:t>读写头向左或向右移一步</a:t>
              </a:r>
              <a:r>
                <a:rPr lang="en-US" altLang="zh-CN" sz="1600" dirty="0">
                  <a:solidFill>
                    <a:schemeClr val="tx1"/>
                  </a:solidFill>
                </a:rPr>
                <a:t>·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793973-8FD7-D309-6287-987365F361B4}"/>
              </a:ext>
            </a:extLst>
          </p:cNvPr>
          <p:cNvGrpSpPr/>
          <p:nvPr/>
        </p:nvGrpSpPr>
        <p:grpSpPr>
          <a:xfrm>
            <a:off x="6667777" y="1127042"/>
            <a:ext cx="4976209" cy="5241723"/>
            <a:chOff x="7991959" y="2273500"/>
            <a:chExt cx="2455662" cy="3241877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721F0085-7B7A-D972-5CEB-929C3E2C867D}"/>
                </a:ext>
              </a:extLst>
            </p:cNvPr>
            <p:cNvSpPr/>
            <p:nvPr/>
          </p:nvSpPr>
          <p:spPr>
            <a:xfrm>
              <a:off x="7991959" y="2273500"/>
              <a:ext cx="2455662" cy="3134027"/>
            </a:xfrm>
            <a:prstGeom prst="roundRect">
              <a:avLst>
                <a:gd name="adj" fmla="val 243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>
              <a:glow rad="254000">
                <a:schemeClr val="accent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ACC29DE-D77A-89E3-E913-E49660015F5A}"/>
                </a:ext>
              </a:extLst>
            </p:cNvPr>
            <p:cNvSpPr txBox="1"/>
            <p:nvPr/>
          </p:nvSpPr>
          <p:spPr>
            <a:xfrm>
              <a:off x="8356756" y="2299306"/>
              <a:ext cx="1631738" cy="368546"/>
            </a:xfrm>
            <a:prstGeom prst="roundRect">
              <a:avLst>
                <a:gd name="adj" fmla="val 12394"/>
              </a:avLst>
            </a:prstGeom>
            <a:noFill/>
          </p:spPr>
          <p:txBody>
            <a:bodyPr wrap="square" lIns="72000" rIns="72000" rtlCol="0" anchor="ctr" anchorCtr="0">
              <a:noAutofit/>
            </a:bodyPr>
            <a:lstStyle/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+mj-ea"/>
                  <a:ea typeface="+mj-ea"/>
                </a:rPr>
                <a:t>意义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9106BF7-5C8A-62C5-1A44-28AA099ED930}"/>
                </a:ext>
              </a:extLst>
            </p:cNvPr>
            <p:cNvCxnSpPr>
              <a:cxnSpLocks/>
            </p:cNvCxnSpPr>
            <p:nvPr/>
          </p:nvCxnSpPr>
          <p:spPr>
            <a:xfrm>
              <a:off x="8682005" y="2642047"/>
              <a:ext cx="981240" cy="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81B8B2D-D9EE-AC57-1FFB-186FBF093DB3}"/>
                </a:ext>
              </a:extLst>
            </p:cNvPr>
            <p:cNvSpPr txBox="1"/>
            <p:nvPr/>
          </p:nvSpPr>
          <p:spPr>
            <a:xfrm>
              <a:off x="8061240" y="2717000"/>
              <a:ext cx="2210807" cy="2798377"/>
            </a:xfrm>
            <a:prstGeom prst="rect">
              <a:avLst/>
            </a:prstGeom>
            <a:noFill/>
          </p:spPr>
          <p:txBody>
            <a:bodyPr wrap="square" lIns="72000" rIns="72000" rtlCol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图灵机证明了通用计算理论，肯定了计算机实现的可能性，同时它给出了计算机应有的主要架构；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图灵机模型引入了读写、算法和程序语言的概念，极大地突破了过去的计算机器的设计理念；</a:t>
              </a:r>
            </a:p>
            <a:p>
              <a:pPr marL="285750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图灵机模型理论</a:t>
              </a:r>
              <a:r>
                <a:rPr lang="zh-CN" altLang="en-US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是</a:t>
              </a:r>
              <a:r>
                <a:rPr lang="zh-CN" altLang="zh-CN" sz="1800" kern="100" dirty="0">
                  <a:effectLst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rPr>
                <a:t>计算学科最核心的理论，因为计算机的极限计算能力就是通用图灵机的计算能力，很多问题可以转化到图灵机这个简单的模型来考虑。</a:t>
              </a:r>
            </a:p>
            <a:p>
              <a:pPr marL="285750" indent="-2857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788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5533B-7EFE-4949-9B46-BD55CC2F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原理部分：图灵机分类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EBBB725-C0D0-4C31-B457-B572564F812D}"/>
              </a:ext>
            </a:extLst>
          </p:cNvPr>
          <p:cNvGrpSpPr/>
          <p:nvPr/>
        </p:nvGrpSpPr>
        <p:grpSpPr>
          <a:xfrm>
            <a:off x="618325" y="1975851"/>
            <a:ext cx="4728893" cy="3652591"/>
            <a:chOff x="1056616" y="1833096"/>
            <a:chExt cx="4728893" cy="324412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AD30C20-2AF5-4F98-93A9-9773409B925E}"/>
                </a:ext>
              </a:extLst>
            </p:cNvPr>
            <p:cNvSpPr/>
            <p:nvPr/>
          </p:nvSpPr>
          <p:spPr>
            <a:xfrm>
              <a:off x="1172869" y="2557875"/>
              <a:ext cx="4612640" cy="2432985"/>
            </a:xfrm>
            <a:prstGeom prst="rect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2C486F9-9043-4291-9138-107B750FE763}"/>
                </a:ext>
              </a:extLst>
            </p:cNvPr>
            <p:cNvSpPr/>
            <p:nvPr/>
          </p:nvSpPr>
          <p:spPr>
            <a:xfrm>
              <a:off x="1172869" y="1833096"/>
              <a:ext cx="4612640" cy="769442"/>
            </a:xfrm>
            <a:prstGeom prst="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F835A8FE-C0C1-4301-A04F-CBD39FF48217}"/>
                </a:ext>
              </a:extLst>
            </p:cNvPr>
            <p:cNvSpPr txBox="1"/>
            <p:nvPr/>
          </p:nvSpPr>
          <p:spPr>
            <a:xfrm>
              <a:off x="1056616" y="1907474"/>
              <a:ext cx="4429518" cy="519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（</a:t>
              </a:r>
              <a:r>
                <a:rPr lang="en-US" altLang="zh-CN" sz="3200" b="1" dirty="0">
                  <a:solidFill>
                    <a:schemeClr val="bg1"/>
                  </a:solidFill>
                  <a:latin typeface="+mj-ea"/>
                  <a:ea typeface="+mj-ea"/>
                </a:rPr>
                <a:t>DTM</a:t>
              </a:r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）确定性图灵机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E47CB4A-393A-4A54-9ABB-6E59A13A7A16}"/>
                </a:ext>
              </a:extLst>
            </p:cNvPr>
            <p:cNvSpPr/>
            <p:nvPr/>
          </p:nvSpPr>
          <p:spPr>
            <a:xfrm>
              <a:off x="1172869" y="4990860"/>
              <a:ext cx="4612640" cy="863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E1F9647-4E00-44C6-9323-3695A5A87FD2}"/>
                </a:ext>
              </a:extLst>
            </p:cNvPr>
            <p:cNvSpPr txBox="1"/>
            <p:nvPr/>
          </p:nvSpPr>
          <p:spPr>
            <a:xfrm>
              <a:off x="1509377" y="2688896"/>
              <a:ext cx="4074160" cy="1929223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121212"/>
                  </a:solidFill>
                  <a:latin typeface="-apple-system"/>
                </a:rPr>
                <a:t>在确定性图灵机（</a:t>
              </a:r>
              <a:r>
                <a:rPr lang="en-US" altLang="zh-CN" dirty="0">
                  <a:solidFill>
                    <a:srgbClr val="121212"/>
                  </a:solidFill>
                  <a:latin typeface="-apple-system"/>
                </a:rPr>
                <a:t>DTM</a:t>
              </a:r>
              <a:r>
                <a:rPr lang="zh-CN" altLang="en-US" dirty="0">
                  <a:solidFill>
                    <a:srgbClr val="121212"/>
                  </a:solidFill>
                  <a:latin typeface="-apple-system"/>
                </a:rPr>
                <a:t>）中，</a:t>
              </a:r>
              <a:r>
                <a:rPr lang="zh-CN" altLang="en-US" b="1" dirty="0">
                  <a:solidFill>
                    <a:srgbClr val="FF0000"/>
                  </a:solidFill>
                  <a:latin typeface="-apple-system"/>
                </a:rPr>
                <a:t>其控制规则规定了在任何给定情况下最多只能执行一个动作。</a:t>
              </a:r>
            </a:p>
            <a:p>
              <a:pPr marL="342900" indent="-3429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rgbClr val="121212"/>
                  </a:solidFill>
                  <a:latin typeface="-apple-system"/>
                </a:rPr>
                <a:t>确定性图灵机具有转换功能，对于磁带头下的给定状态和符号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46BF455-43FB-4F38-8BAA-FD186272B1CF}"/>
              </a:ext>
            </a:extLst>
          </p:cNvPr>
          <p:cNvGrpSpPr/>
          <p:nvPr/>
        </p:nvGrpSpPr>
        <p:grpSpPr>
          <a:xfrm>
            <a:off x="5959877" y="1975851"/>
            <a:ext cx="5513097" cy="3702878"/>
            <a:chOff x="1098010" y="1788433"/>
            <a:chExt cx="4687499" cy="3288785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6B40F5E-6B8C-45CA-90D6-E5A670B45D43}"/>
                </a:ext>
              </a:extLst>
            </p:cNvPr>
            <p:cNvSpPr/>
            <p:nvPr/>
          </p:nvSpPr>
          <p:spPr>
            <a:xfrm>
              <a:off x="1172869" y="2557875"/>
              <a:ext cx="4612640" cy="2432985"/>
            </a:xfrm>
            <a:prstGeom prst="rect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861857F-8008-4FB8-8B1E-18FEFB75883E}"/>
                </a:ext>
              </a:extLst>
            </p:cNvPr>
            <p:cNvSpPr/>
            <p:nvPr/>
          </p:nvSpPr>
          <p:spPr>
            <a:xfrm>
              <a:off x="1172869" y="1788433"/>
              <a:ext cx="4612640" cy="7694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2AF0F03-AE33-4DB5-9C0B-B7813230F27F}"/>
                </a:ext>
              </a:extLst>
            </p:cNvPr>
            <p:cNvSpPr txBox="1"/>
            <p:nvPr/>
          </p:nvSpPr>
          <p:spPr>
            <a:xfrm>
              <a:off x="1098010" y="1907474"/>
              <a:ext cx="4612640" cy="519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（</a:t>
              </a:r>
              <a:r>
                <a:rPr lang="en-US" altLang="zh-CN" sz="3200" b="1" dirty="0">
                  <a:solidFill>
                    <a:schemeClr val="bg1"/>
                  </a:solidFill>
                  <a:latin typeface="+mj-ea"/>
                  <a:ea typeface="+mj-ea"/>
                </a:rPr>
                <a:t>NDTM</a:t>
              </a:r>
              <a:r>
                <a:rPr lang="zh-CN" altLang="en-US" sz="3200" b="1" dirty="0">
                  <a:solidFill>
                    <a:schemeClr val="bg1"/>
                  </a:solidFill>
                  <a:latin typeface="+mj-ea"/>
                  <a:ea typeface="+mj-ea"/>
                </a:rPr>
                <a:t>）非确定性图灵机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8667136-8405-4250-B5C4-EAACA6104460}"/>
                </a:ext>
              </a:extLst>
            </p:cNvPr>
            <p:cNvSpPr/>
            <p:nvPr/>
          </p:nvSpPr>
          <p:spPr>
            <a:xfrm>
              <a:off x="1172869" y="4990860"/>
              <a:ext cx="4612640" cy="863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9BD02E97-07D4-A700-9F0C-AB5012210613}"/>
              </a:ext>
            </a:extLst>
          </p:cNvPr>
          <p:cNvSpPr txBox="1"/>
          <p:nvPr/>
        </p:nvSpPr>
        <p:spPr>
          <a:xfrm>
            <a:off x="6232124" y="2988761"/>
            <a:ext cx="4143066" cy="2949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在理论计算机科学中，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-apple-system"/>
              </a:rPr>
              <a:t>非确定性图灵机（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-apple-system"/>
              </a:rPr>
              <a:t>NDTM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-apple-system"/>
              </a:rPr>
              <a:t>）是一种理论计算模型，其控制规则在某些给定情况下指定了多个可能的动作。</a:t>
            </a:r>
            <a:endParaRPr lang="en-US" altLang="zh-CN" b="1" i="0" dirty="0">
              <a:solidFill>
                <a:srgbClr val="FF0000"/>
              </a:solidFill>
              <a:effectLst/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NDTM</a:t>
            </a:r>
            <a:r>
              <a:rPr lang="zh-CN" altLang="en-US" dirty="0"/>
              <a:t>的非确定性选择赋予了其猜测能力。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5334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F6690CF9-F651-40D6-BF0F-FEA2705D016C}"/>
              </a:ext>
            </a:extLst>
          </p:cNvPr>
          <p:cNvSpPr/>
          <p:nvPr/>
        </p:nvSpPr>
        <p:spPr>
          <a:xfrm>
            <a:off x="792481" y="1256818"/>
            <a:ext cx="10679836" cy="43216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>
            <a:glow rad="254000">
              <a:schemeClr val="tx1">
                <a:lumMod val="95000"/>
                <a:lumOff val="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A2363B-92C7-400C-B0E8-727DE646C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原理部分：图灵机分类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4F1A9E-F894-4454-9FA9-A377089686C7}"/>
              </a:ext>
            </a:extLst>
          </p:cNvPr>
          <p:cNvSpPr txBox="1"/>
          <p:nvPr/>
        </p:nvSpPr>
        <p:spPr>
          <a:xfrm>
            <a:off x="0" y="5818430"/>
            <a:ext cx="10871198" cy="526876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确定性图灵机和非确定性图灵机的决策图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4EE893-A94D-45F2-6C51-89B28F3BD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813" y="1443195"/>
            <a:ext cx="6354507" cy="397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49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80AC3-6237-4EDB-BC92-61AD3C2D2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36" y="556640"/>
            <a:ext cx="7315200" cy="341874"/>
          </a:xfrm>
        </p:spPr>
        <p:txBody>
          <a:bodyPr/>
          <a:lstStyle/>
          <a:p>
            <a:r>
              <a:rPr lang="zh-CN" altLang="en-US" dirty="0"/>
              <a:t>非确定性图灵机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9AC8218-7CDB-E2F8-7578-3B31F1EBC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83" y="1319439"/>
            <a:ext cx="2609755" cy="6825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CEF92EC-C009-AA5E-DC21-CDC4FE551434}"/>
              </a:ext>
            </a:extLst>
          </p:cNvPr>
          <p:cNvSpPr txBox="1"/>
          <p:nvPr/>
        </p:nvSpPr>
        <p:spPr>
          <a:xfrm>
            <a:off x="893778" y="1392861"/>
            <a:ext cx="2325949" cy="454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dirty="0"/>
              <a:t>状态转移函数：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DBAF7A1-2611-1B4F-F4CE-A0F5AE1DA825}"/>
                  </a:ext>
                </a:extLst>
              </p:cNvPr>
              <p:cNvSpPr txBox="1"/>
              <p:nvPr/>
            </p:nvSpPr>
            <p:spPr>
              <a:xfrm>
                <a:off x="810236" y="2205447"/>
                <a:ext cx="10815961" cy="3700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其中 </a:t>
                </a:r>
                <a:r>
                  <a:rPr lang="en-US" altLang="zh-CN" dirty="0"/>
                  <a:t>Q</a:t>
                </a:r>
                <a:r>
                  <a:rPr lang="zh-CN" altLang="en-US" dirty="0"/>
                  <a:t>是状态集合， 𝛤是带字母表，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L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zh-CN" altLang="en-US" dirty="0"/>
                  <a:t>分别表示读写头向左和向右移动；符号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r>
                  <a:rPr lang="zh-CN" altLang="en-US" dirty="0"/>
                  <a:t> 表示集合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zh-CN" altLang="en-US" dirty="0"/>
                  <a:t>的幂集，即</a:t>
                </a:r>
              </a:p>
            </p:txBody>
          </p:sp>
        </mc:Choice>
        <mc:Fallback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DBAF7A1-2611-1B4F-F4CE-A0F5AE1DA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36" y="2205447"/>
                <a:ext cx="10815961" cy="370038"/>
              </a:xfrm>
              <a:prstGeom prst="rect">
                <a:avLst/>
              </a:prstGeom>
              <a:blipFill>
                <a:blip r:embed="rId3"/>
                <a:stretch>
                  <a:fillRect l="-507" t="-11667" r="-282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图片 42">
            <a:extLst>
              <a:ext uri="{FF2B5EF4-FFF2-40B4-BE49-F238E27FC236}">
                <a16:creationId xmlns:a16="http://schemas.microsoft.com/office/drawing/2014/main" id="{B108CC05-BF48-0A04-7A13-33F7A74DE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06" y="2937050"/>
            <a:ext cx="2092769" cy="6787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5DFA8FD-294E-EB5E-4319-A5A0D02825BC}"/>
                  </a:ext>
                </a:extLst>
              </p:cNvPr>
              <p:cNvSpPr txBox="1"/>
              <p:nvPr/>
            </p:nvSpPr>
            <p:spPr>
              <a:xfrm>
                <a:off x="809024" y="3746238"/>
                <a:ext cx="92600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例如，设非确定性图灵机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zh-CN" altLang="en-US" dirty="0"/>
                  <a:t>的当前状态为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zh-CN" altLang="en-US" dirty="0"/>
                  <a:t>，当前读写头所读的符号为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zh-CN" altLang="en-US" dirty="0"/>
                  <a:t> ，若</a:t>
                </a:r>
              </a:p>
            </p:txBody>
          </p:sp>
        </mc:Choice>
        <mc:Fallback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5DFA8FD-294E-EB5E-4319-A5A0D0282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24" y="3746238"/>
                <a:ext cx="9260057" cy="369332"/>
              </a:xfrm>
              <a:prstGeom prst="rect">
                <a:avLst/>
              </a:prstGeom>
              <a:blipFill>
                <a:blip r:embed="rId5"/>
                <a:stretch>
                  <a:fillRect l="-592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图片 50">
            <a:extLst>
              <a:ext uri="{FF2B5EF4-FFF2-40B4-BE49-F238E27FC236}">
                <a16:creationId xmlns:a16="http://schemas.microsoft.com/office/drawing/2014/main" id="{3156705E-3DAB-A1F8-2E49-37083BEB7B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536" y="4445325"/>
            <a:ext cx="6603507" cy="7063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6AF219EC-21FC-6105-1152-0C1C3CD187B4}"/>
                  </a:ext>
                </a:extLst>
              </p:cNvPr>
              <p:cNvSpPr txBox="1"/>
              <p:nvPr/>
            </p:nvSpPr>
            <p:spPr>
              <a:xfrm>
                <a:off x="809024" y="5362952"/>
                <a:ext cx="88665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/>
                  <a:t>则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将任意地选择一个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，按其进行操作，然后进入下一步计算。</a:t>
                </a:r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6AF219EC-21FC-6105-1152-0C1C3CD18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24" y="5362952"/>
                <a:ext cx="8866574" cy="369332"/>
              </a:xfrm>
              <a:prstGeom prst="rect">
                <a:avLst/>
              </a:prstGeom>
              <a:blipFill>
                <a:blip r:embed="rId7"/>
                <a:stretch>
                  <a:fillRect l="-61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3304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06652-56B0-48F5-9E8F-15CCD16A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非确定性图灵机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ECD5B86-846F-7601-4794-63C64891872A}"/>
                  </a:ext>
                </a:extLst>
              </p:cNvPr>
              <p:cNvSpPr txBox="1"/>
              <p:nvPr/>
            </p:nvSpPr>
            <p:spPr>
              <a:xfrm>
                <a:off x="442035" y="2257057"/>
                <a:ext cx="11208428" cy="9622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2000" dirty="0"/>
                  <a:t>定理</a:t>
                </a:r>
                <a:r>
                  <a:rPr lang="en-US" altLang="zh-CN" sz="2000" dirty="0"/>
                  <a:t>1</a:t>
                </a:r>
                <a:r>
                  <a:rPr lang="zh-CN" altLang="en-US" sz="2000" dirty="0"/>
                  <a:t>：对于任意一个非确定性图灵机</a:t>
                </a:r>
                <a:r>
                  <a:rPr lang="en-US" altLang="zh-CN" sz="2000" dirty="0"/>
                  <a:t>M</a:t>
                </a:r>
                <a:r>
                  <a:rPr lang="zh-CN" altLang="en-US" sz="2000" dirty="0"/>
                  <a:t>，存在一个确定性图灵机</a:t>
                </a:r>
                <a:r>
                  <a:rPr lang="en-US" altLang="zh-CN" sz="2000" dirty="0"/>
                  <a:t>M‘</a:t>
                </a:r>
                <a:r>
                  <a:rPr lang="zh-CN" altLang="en-US" sz="2000" dirty="0"/>
                  <a:t>，使得它们的语言相等</a:t>
                </a:r>
                <a:endParaRPr lang="en-US" altLang="zh-CN" sz="2000" dirty="0"/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000" dirty="0"/>
                  <a:t>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dirty="0">
                            <a:latin typeface="Cambria Math" panose="02040503050406030204" pitchFamily="18" charset="0"/>
                          </a:rPr>
                          <m:t>M</m:t>
                        </m:r>
                      </m:e>
                    </m:d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2000" i="1" dirty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i="1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    </m:t>
                    </m:r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ECD5B86-846F-7601-4794-63C648918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5" y="2257057"/>
                <a:ext cx="11208428" cy="962251"/>
              </a:xfrm>
              <a:prstGeom prst="rect">
                <a:avLst/>
              </a:prstGeom>
              <a:blipFill>
                <a:blip r:embed="rId2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68B99B73-1A21-070B-7392-796BF5E622A1}"/>
              </a:ext>
            </a:extLst>
          </p:cNvPr>
          <p:cNvSpPr txBox="1"/>
          <p:nvPr/>
        </p:nvSpPr>
        <p:spPr>
          <a:xfrm>
            <a:off x="514905" y="1351727"/>
            <a:ext cx="4296792" cy="526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400" b="1" dirty="0"/>
              <a:t>相关定理：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D3D7DCDA-EE3A-0189-5C2E-5F8521E560D9}"/>
                  </a:ext>
                </a:extLst>
              </p:cNvPr>
              <p:cNvSpPr txBox="1"/>
              <p:nvPr/>
            </p:nvSpPr>
            <p:spPr>
              <a:xfrm>
                <a:off x="442035" y="4022224"/>
                <a:ext cx="11073045" cy="976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         </a:t>
                </a:r>
                <a:r>
                  <a:rPr lang="zh-CN" altLang="en-US" sz="2000" dirty="0"/>
                  <a:t>定理</a:t>
                </a:r>
                <a:r>
                  <a:rPr lang="en-US" altLang="zh-CN" sz="2000" dirty="0"/>
                  <a:t>2</a:t>
                </a:r>
                <a:r>
                  <a:rPr lang="zh-CN" altLang="en-US" sz="2000" dirty="0"/>
                  <a:t>：如果语言</a:t>
                </a:r>
                <a:r>
                  <a:rPr lang="en-US" altLang="zh-CN" sz="2000" dirty="0"/>
                  <a:t>L</a:t>
                </a:r>
                <a:r>
                  <a:rPr lang="zh-CN" altLang="en-US" sz="2000" dirty="0"/>
                  <a:t>被非确定性图灵机 </a:t>
                </a:r>
                <a:r>
                  <a:rPr lang="en-US" altLang="zh-CN" sz="2000" dirty="0"/>
                  <a:t>M</a:t>
                </a:r>
                <a:r>
                  <a:rPr lang="zh-CN" altLang="en-US" sz="2000" dirty="0"/>
                  <a:t>在多项式时间内接受，</a:t>
                </a:r>
                <a:endParaRPr lang="en-US" altLang="zh-CN" sz="2000" dirty="0"/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2000" dirty="0"/>
                  <a:t>则一定存在多项式</a:t>
                </a:r>
                <a:r>
                  <a:rPr lang="en-US" altLang="zh-CN" sz="2000" dirty="0"/>
                  <a:t>P</a:t>
                </a:r>
                <a:r>
                  <a:rPr lang="zh-CN" altLang="en-US" sz="2000" dirty="0"/>
                  <a:t>使得语言</a:t>
                </a:r>
                <a:r>
                  <a:rPr lang="en-US" altLang="zh-CN" sz="2000" dirty="0"/>
                  <a:t>L</a:t>
                </a:r>
                <a:r>
                  <a:rPr lang="zh-CN" altLang="en-US" sz="2000" dirty="0"/>
                  <a:t>被时间复杂度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/>
                  <a:t>的确定性图灵机程序所接受。</a:t>
                </a:r>
              </a:p>
            </p:txBody>
          </p:sp>
        </mc:Choice>
        <mc:Fallback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D3D7DCDA-EE3A-0189-5C2E-5F8521E56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35" y="4022224"/>
                <a:ext cx="11073045" cy="976549"/>
              </a:xfrm>
              <a:prstGeom prst="rect">
                <a:avLst/>
              </a:prstGeom>
              <a:blipFill>
                <a:blip r:embed="rId3"/>
                <a:stretch>
                  <a:fillRect b="-106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7976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UPC专属模板配色方案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778"/>
      </a:accent1>
      <a:accent2>
        <a:srgbClr val="D00746"/>
      </a:accent2>
      <a:accent3>
        <a:srgbClr val="FEA200"/>
      </a:accent3>
      <a:accent4>
        <a:srgbClr val="14BAB0"/>
      </a:accent4>
      <a:accent5>
        <a:srgbClr val="CFDC2A"/>
      </a:accent5>
      <a:accent6>
        <a:srgbClr val="73B1C8"/>
      </a:accent6>
      <a:hlink>
        <a:srgbClr val="4472C4"/>
      </a:hlink>
      <a:folHlink>
        <a:srgbClr val="BFBFBF"/>
      </a:folHlink>
    </a:clrScheme>
    <a:fontScheme name="UPC专属模板字体方案">
      <a:majorFont>
        <a:latin typeface="Segoe UI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4228</TotalTime>
  <Words>778</Words>
  <Application>Microsoft Office PowerPoint</Application>
  <PresentationFormat>宽屏</PresentationFormat>
  <Paragraphs>92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6" baseType="lpstr">
      <vt:lpstr>-apple-system</vt:lpstr>
      <vt:lpstr>Helvetica Neue</vt:lpstr>
      <vt:lpstr>Microsoft YaHei UI</vt:lpstr>
      <vt:lpstr>等线</vt:lpstr>
      <vt:lpstr>宋体</vt:lpstr>
      <vt:lpstr>微软雅黑</vt:lpstr>
      <vt:lpstr>微软雅黑</vt:lpstr>
      <vt:lpstr>微软雅黑 Light</vt:lpstr>
      <vt:lpstr>Arial</vt:lpstr>
      <vt:lpstr>Cambria Math</vt:lpstr>
      <vt:lpstr>Impact</vt:lpstr>
      <vt:lpstr>Roboto Light</vt:lpstr>
      <vt:lpstr>Segoe UI</vt:lpstr>
      <vt:lpstr>Segoe UI Light</vt:lpstr>
      <vt:lpstr>Office 主题​​</vt:lpstr>
      <vt:lpstr>非确定性图灵机</vt:lpstr>
      <vt:lpstr>PowerPoint 演示文稿</vt:lpstr>
      <vt:lpstr>历史介绍</vt:lpstr>
      <vt:lpstr>人物生平</vt:lpstr>
      <vt:lpstr>基本组成</vt:lpstr>
      <vt:lpstr>原理部分：图灵机分类</vt:lpstr>
      <vt:lpstr>原理部分：图灵机分类</vt:lpstr>
      <vt:lpstr>非确定性图灵机</vt:lpstr>
      <vt:lpstr>非确定性图灵机</vt:lpstr>
      <vt:lpstr>非确定性图灵机在NP问题上的运用</vt:lpstr>
      <vt:lpstr>请老师同学批评指正!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志浩 王</dc:creator>
  <cp:lastModifiedBy>贾 关成</cp:lastModifiedBy>
  <cp:revision>449</cp:revision>
  <dcterms:created xsi:type="dcterms:W3CDTF">2018-12-20T13:10:20Z</dcterms:created>
  <dcterms:modified xsi:type="dcterms:W3CDTF">2022-10-18T03:27:18Z</dcterms:modified>
</cp:coreProperties>
</file>